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urce Sans 3" charset="0"/>
      <p:regular r:id="rId13"/>
    </p:embeddedFont>
    <p:embeddedFont>
      <p:font typeface="Calibri" pitchFamily="34" charset="0"/>
      <p:regular r:id="rId14"/>
      <p:bold r:id="rId15"/>
      <p:italic r:id="rId16"/>
      <p:boldItalic r:id="rId17"/>
    </p:embeddedFont>
    <p:embeddedFont>
      <p:font typeface="Consolas" pitchFamily="49"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9" d="100"/>
          <a:sy n="79" d="100"/>
        </p:scale>
        <p:origin x="-178" y="24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C30A2577-1105-4698-8A22-4D083345AEE8}" type="datetimeFigureOut">
              <a:rPr lang="en-US" smtClean="0"/>
              <a:t>12/8/2025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EAE8E5D2-7CD3-4D56-AA4B-3D93252C5C12}" type="slidenum">
              <a:rPr lang="en-US" smtClean="0"/>
              <a:t>‹#›</a:t>
            </a:fld>
            <a:endParaRPr lang="en-US"/>
          </a:p>
        </p:txBody>
      </p:sp>
    </p:spTree>
    <p:extLst>
      <p:ext uri="{BB962C8B-B14F-4D97-AF65-F5344CB8AC3E}">
        <p14:creationId xmlns:p14="http://schemas.microsoft.com/office/powerpoint/2010/main" val="2676623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3" Type="http://schemas.openxmlformats.org/officeDocument/2006/relationships/image" Target="../media/image-9-13.svg"/><Relationship Id="rId3" Type="http://schemas.openxmlformats.org/officeDocument/2006/relationships/image" Target="../media/image12.png"/><Relationship Id="rId7" Type="http://schemas.openxmlformats.org/officeDocument/2006/relationships/image" Target="../media/image-9-7.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5.svg"/><Relationship Id="rId11" Type="http://schemas.openxmlformats.org/officeDocument/2006/relationships/image" Target="../media/image-9-11.svg"/><Relationship Id="rId5" Type="http://schemas.openxmlformats.org/officeDocument/2006/relationships/image" Target="../media/image-9-3.svg"/><Relationship Id="rId4" Type="http://schemas.openxmlformats.org/officeDocument/2006/relationships/image" Target="../media/image13.png"/><Relationship Id="rId9" Type="http://schemas.openxmlformats.org/officeDocument/2006/relationships/image" Target="../media/image-9-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691408"/>
            <a:ext cx="7416403" cy="1227058"/>
          </a:xfrm>
          <a:prstGeom prst="rect">
            <a:avLst/>
          </a:prstGeom>
          <a:noFill/>
          <a:ln/>
        </p:spPr>
        <p:txBody>
          <a:bodyPr wrap="squar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Styling the Web: A Beginner's Guide to CSS</a:t>
            </a:r>
            <a:endParaRPr lang="en-US" sz="3850" dirty="0"/>
          </a:p>
        </p:txBody>
      </p:sp>
      <p:sp>
        <p:nvSpPr>
          <p:cNvPr id="4" name="Text 1"/>
          <p:cNvSpPr/>
          <p:nvPr/>
        </p:nvSpPr>
        <p:spPr>
          <a:xfrm>
            <a:off x="6350198" y="4242316"/>
            <a:ext cx="7416403" cy="1295876"/>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Welcome to this exciting journey into the world of Cascading Style Sheets (CSS)! In this presentation, we will uncover the fundamental concepts of CSS, enabling you to transform plain HTML into visually stunning and engaging web pages. Get ready to unleash your creativity and bring your web designs to life!</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1608" y="331113"/>
            <a:ext cx="5386030" cy="342067"/>
          </a:xfrm>
          <a:prstGeom prst="rect">
            <a:avLst/>
          </a:prstGeom>
          <a:noFill/>
          <a:ln/>
        </p:spPr>
        <p:txBody>
          <a:bodyPr wrap="none" lIns="0" tIns="0" rIns="0" bIns="0" rtlCol="0" anchor="t"/>
          <a:lstStyle/>
          <a:p>
            <a:pPr marL="0" indent="0" algn="l">
              <a:lnSpc>
                <a:spcPts val="2650"/>
              </a:lnSpc>
              <a:buNone/>
            </a:pPr>
            <a:r>
              <a:rPr lang="en-US" sz="2150" b="1" dirty="0">
                <a:solidFill>
                  <a:srgbClr val="FFFFFF"/>
                </a:solidFill>
                <a:latin typeface="Montserrat Bold" pitchFamily="34" charset="0"/>
                <a:ea typeface="Montserrat Bold" pitchFamily="34" charset="-122"/>
                <a:cs typeface="Montserrat Bold" pitchFamily="34" charset="-120"/>
              </a:rPr>
              <a:t>Practice Time: Building a Simple Card</a:t>
            </a:r>
            <a:endParaRPr lang="en-US" sz="2150" dirty="0"/>
          </a:p>
        </p:txBody>
      </p:sp>
      <p:sp>
        <p:nvSpPr>
          <p:cNvPr id="3" name="Text 1"/>
          <p:cNvSpPr/>
          <p:nvPr/>
        </p:nvSpPr>
        <p:spPr>
          <a:xfrm>
            <a:off x="481608" y="913924"/>
            <a:ext cx="13667184" cy="180499"/>
          </a:xfrm>
          <a:prstGeom prst="rect">
            <a:avLst/>
          </a:prstGeom>
          <a:noFill/>
          <a:ln/>
        </p:spPr>
        <p:txBody>
          <a:bodyPr wrap="none" lIns="0" tIns="0" rIns="0" bIns="0" rtlCol="0" anchor="t"/>
          <a:lstStyle/>
          <a:p>
            <a:pPr marL="0" indent="0" algn="l">
              <a:lnSpc>
                <a:spcPts val="1400"/>
              </a:lnSpc>
              <a:buNone/>
            </a:pPr>
            <a:r>
              <a:rPr lang="en-US" sz="900" dirty="0">
                <a:solidFill>
                  <a:srgbClr val="E2E6E9"/>
                </a:solidFill>
                <a:latin typeface="Source Sans 3" pitchFamily="34" charset="0"/>
                <a:ea typeface="Source Sans 3" pitchFamily="34" charset="-122"/>
                <a:cs typeface="Source Sans 3" pitchFamily="34" charset="-120"/>
              </a:rPr>
              <a:t>Let's put our knowledge into practice by creating a simple "card" component using the CSS properties we've learned. This exercise will consolidate your understanding of text styling, backgrounds, and the box model.</a:t>
            </a:r>
            <a:endParaRPr lang="en-US" sz="900" dirty="0"/>
          </a:p>
        </p:txBody>
      </p:sp>
      <p:sp>
        <p:nvSpPr>
          <p:cNvPr id="4" name="Text 2"/>
          <p:cNvSpPr/>
          <p:nvPr/>
        </p:nvSpPr>
        <p:spPr>
          <a:xfrm>
            <a:off x="481608" y="1350169"/>
            <a:ext cx="1642110" cy="205145"/>
          </a:xfrm>
          <a:prstGeom prst="rect">
            <a:avLst/>
          </a:prstGeom>
          <a:noFill/>
          <a:ln/>
        </p:spPr>
        <p:txBody>
          <a:bodyPr wrap="none" lIns="0" tIns="0" rIns="0" bIns="0" rtlCol="0" anchor="t"/>
          <a:lstStyle/>
          <a:p>
            <a:pPr marL="0" indent="0" algn="l">
              <a:lnSpc>
                <a:spcPts val="1600"/>
              </a:lnSpc>
              <a:buNone/>
            </a:pPr>
            <a:r>
              <a:rPr lang="en-US" sz="1250" b="1" dirty="0">
                <a:solidFill>
                  <a:srgbClr val="FFFFFF"/>
                </a:solidFill>
                <a:latin typeface="Montserrat Bold" pitchFamily="34" charset="0"/>
                <a:ea typeface="Montserrat Bold" pitchFamily="34" charset="-122"/>
                <a:cs typeface="Montserrat Bold" pitchFamily="34" charset="-120"/>
              </a:rPr>
              <a:t>HTML Structure:</a:t>
            </a:r>
            <a:endParaRPr lang="en-US" sz="1250" dirty="0"/>
          </a:p>
        </p:txBody>
      </p:sp>
      <p:sp>
        <p:nvSpPr>
          <p:cNvPr id="5" name="Shape 3"/>
          <p:cNvSpPr/>
          <p:nvPr/>
        </p:nvSpPr>
        <p:spPr>
          <a:xfrm>
            <a:off x="481608" y="1690687"/>
            <a:ext cx="6686788" cy="1082993"/>
          </a:xfrm>
          <a:prstGeom prst="roundRect">
            <a:avLst>
              <a:gd name="adj" fmla="val 1668"/>
            </a:avLst>
          </a:prstGeom>
          <a:solidFill>
            <a:srgbClr val="1E1F20"/>
          </a:solidFill>
          <a:ln/>
        </p:spPr>
      </p:sp>
      <p:sp>
        <p:nvSpPr>
          <p:cNvPr id="6" name="Shape 4"/>
          <p:cNvSpPr/>
          <p:nvPr/>
        </p:nvSpPr>
        <p:spPr>
          <a:xfrm>
            <a:off x="475655" y="1690687"/>
            <a:ext cx="6698694" cy="1082993"/>
          </a:xfrm>
          <a:prstGeom prst="roundRect">
            <a:avLst>
              <a:gd name="adj" fmla="val 1668"/>
            </a:avLst>
          </a:prstGeom>
          <a:solidFill>
            <a:srgbClr val="1E1F20"/>
          </a:solidFill>
          <a:ln/>
        </p:spPr>
      </p:sp>
      <p:sp>
        <p:nvSpPr>
          <p:cNvPr id="7" name="Text 5"/>
          <p:cNvSpPr/>
          <p:nvPr/>
        </p:nvSpPr>
        <p:spPr>
          <a:xfrm>
            <a:off x="596027" y="1780937"/>
            <a:ext cx="6457950" cy="902494"/>
          </a:xfrm>
          <a:prstGeom prst="rect">
            <a:avLst/>
          </a:prstGeom>
          <a:noFill/>
          <a:ln/>
        </p:spPr>
        <p:txBody>
          <a:bodyPr wrap="square" lIns="0" tIns="0" rIns="0" bIns="0" rtlCol="0" anchor="t"/>
          <a:lstStyle/>
          <a:p>
            <a:pPr marL="0" indent="0" algn="l">
              <a:lnSpc>
                <a:spcPts val="1400"/>
              </a:lnSpc>
              <a:buNone/>
            </a:pPr>
            <a:r>
              <a:rPr lang="en-US" sz="900" dirty="0">
                <a:solidFill>
                  <a:srgbClr val="E2E6E9"/>
                </a:solidFill>
                <a:highlight>
                  <a:srgbClr val="1E1F20"/>
                </a:highlight>
                <a:latin typeface="Consolas" pitchFamily="34" charset="0"/>
                <a:ea typeface="Consolas" pitchFamily="34" charset="-122"/>
                <a:cs typeface="Consolas" pitchFamily="34" charset="-120"/>
              </a:rPr>
              <a:t>&lt;div class="card"&gt;
  &lt;h2&gt;My Awesome Card&lt;/h2&gt;
  &lt;p&gt;This is a sample card demonstrating CSS.&lt;/p&gt;
&lt;/div&gt;
</a:t>
            </a:r>
            <a:endParaRPr lang="en-US" sz="900" dirty="0"/>
          </a:p>
        </p:txBody>
      </p:sp>
      <p:sp>
        <p:nvSpPr>
          <p:cNvPr id="8" name="Text 6"/>
          <p:cNvSpPr/>
          <p:nvPr/>
        </p:nvSpPr>
        <p:spPr>
          <a:xfrm>
            <a:off x="481608" y="2909054"/>
            <a:ext cx="1642110" cy="205145"/>
          </a:xfrm>
          <a:prstGeom prst="rect">
            <a:avLst/>
          </a:prstGeom>
          <a:noFill/>
          <a:ln/>
        </p:spPr>
        <p:txBody>
          <a:bodyPr wrap="none" lIns="0" tIns="0" rIns="0" bIns="0" rtlCol="0" anchor="t"/>
          <a:lstStyle/>
          <a:p>
            <a:pPr marL="0" indent="0" algn="l">
              <a:lnSpc>
                <a:spcPts val="1600"/>
              </a:lnSpc>
              <a:buNone/>
            </a:pPr>
            <a:r>
              <a:rPr lang="en-US" sz="1250" b="1" dirty="0">
                <a:solidFill>
                  <a:srgbClr val="FFFFFF"/>
                </a:solidFill>
                <a:latin typeface="Montserrat Bold" pitchFamily="34" charset="0"/>
                <a:ea typeface="Montserrat Bold" pitchFamily="34" charset="-122"/>
                <a:cs typeface="Montserrat Bold" pitchFamily="34" charset="-120"/>
              </a:rPr>
              <a:t>CSS Styles:</a:t>
            </a:r>
            <a:endParaRPr lang="en-US" sz="1250" dirty="0"/>
          </a:p>
        </p:txBody>
      </p:sp>
      <p:sp>
        <p:nvSpPr>
          <p:cNvPr id="9" name="Shape 7"/>
          <p:cNvSpPr/>
          <p:nvPr/>
        </p:nvSpPr>
        <p:spPr>
          <a:xfrm>
            <a:off x="481608" y="3249573"/>
            <a:ext cx="6686788" cy="4512469"/>
          </a:xfrm>
          <a:prstGeom prst="roundRect">
            <a:avLst>
              <a:gd name="adj" fmla="val 400"/>
            </a:avLst>
          </a:prstGeom>
          <a:solidFill>
            <a:srgbClr val="1E1F20"/>
          </a:solidFill>
          <a:ln/>
        </p:spPr>
      </p:sp>
      <p:sp>
        <p:nvSpPr>
          <p:cNvPr id="10" name="Shape 8"/>
          <p:cNvSpPr/>
          <p:nvPr/>
        </p:nvSpPr>
        <p:spPr>
          <a:xfrm>
            <a:off x="475655" y="3249573"/>
            <a:ext cx="6698694" cy="4512469"/>
          </a:xfrm>
          <a:prstGeom prst="roundRect">
            <a:avLst>
              <a:gd name="adj" fmla="val 400"/>
            </a:avLst>
          </a:prstGeom>
          <a:solidFill>
            <a:srgbClr val="1E1F20"/>
          </a:solidFill>
          <a:ln/>
        </p:spPr>
      </p:sp>
      <p:sp>
        <p:nvSpPr>
          <p:cNvPr id="11" name="Text 9"/>
          <p:cNvSpPr/>
          <p:nvPr/>
        </p:nvSpPr>
        <p:spPr>
          <a:xfrm>
            <a:off x="596027" y="3339822"/>
            <a:ext cx="6457950" cy="4331970"/>
          </a:xfrm>
          <a:prstGeom prst="rect">
            <a:avLst/>
          </a:prstGeom>
          <a:noFill/>
          <a:ln/>
        </p:spPr>
        <p:txBody>
          <a:bodyPr wrap="square" lIns="0" tIns="0" rIns="0" bIns="0" rtlCol="0" anchor="t"/>
          <a:lstStyle/>
          <a:p>
            <a:pPr marL="0" indent="0" algn="l">
              <a:lnSpc>
                <a:spcPts val="1400"/>
              </a:lnSpc>
              <a:buNone/>
            </a:pPr>
            <a:r>
              <a:rPr lang="en-US" sz="900" dirty="0">
                <a:solidFill>
                  <a:srgbClr val="E2E6E9"/>
                </a:solidFill>
                <a:highlight>
                  <a:srgbClr val="1E1F20"/>
                </a:highlight>
                <a:latin typeface="Consolas" pitchFamily="34" charset="0"/>
                <a:ea typeface="Consolas" pitchFamily="34" charset="-122"/>
                <a:cs typeface="Consolas" pitchFamily="34" charset="-120"/>
              </a:rPr>
              <a:t>.card {
  background-color: #FFFFFF; /* White background */
  padding: 20px;            /* Inner spacing */
  margin: 30px auto;        /* Outer spacing (auto for centering) */
  border: 1px solid #E0E0E0; /* Light grey border */
  width: 300px;             /* Fixed width */
  text-align: center;
  font-family: 'Segoe UI', sans-serif;
  box-shadow: 2px 2px 8px rgba(0,0,0,0.1); /* Subtle shadow */
}
.card h2 {
  color: #1D1F22;
  font-size: 24px;
  font-weight: bold;
  margin-bottom: 10px;
}
.card p {
  color: #555555;
  font-size: 16px;
  line-height: 1.5;
}
</a:t>
            </a:r>
            <a:endParaRPr lang="en-US" sz="900" dirty="0"/>
          </a:p>
        </p:txBody>
      </p:sp>
      <p:sp>
        <p:nvSpPr>
          <p:cNvPr id="12" name="Text 10"/>
          <p:cNvSpPr/>
          <p:nvPr/>
        </p:nvSpPr>
        <p:spPr>
          <a:xfrm>
            <a:off x="7469624" y="1350169"/>
            <a:ext cx="1681162" cy="205145"/>
          </a:xfrm>
          <a:prstGeom prst="rect">
            <a:avLst/>
          </a:prstGeom>
          <a:noFill/>
          <a:ln/>
        </p:spPr>
        <p:txBody>
          <a:bodyPr wrap="none" lIns="0" tIns="0" rIns="0" bIns="0" rtlCol="0" anchor="t"/>
          <a:lstStyle/>
          <a:p>
            <a:pPr marL="0" indent="0" algn="l">
              <a:lnSpc>
                <a:spcPts val="1600"/>
              </a:lnSpc>
              <a:buNone/>
            </a:pPr>
            <a:endParaRPr lang="en-US" sz="1250" dirty="0"/>
          </a:p>
        </p:txBody>
      </p:sp>
      <p:sp>
        <p:nvSpPr>
          <p:cNvPr id="14" name="Text 11"/>
          <p:cNvSpPr/>
          <p:nvPr/>
        </p:nvSpPr>
        <p:spPr>
          <a:xfrm>
            <a:off x="7469624" y="8512850"/>
            <a:ext cx="6686788" cy="368618"/>
          </a:xfrm>
          <a:prstGeom prst="rect">
            <a:avLst/>
          </a:prstGeom>
          <a:noFill/>
          <a:ln/>
        </p:spPr>
        <p:txBody>
          <a:bodyPr wrap="square" lIns="0" tIns="0" rIns="0" bIns="0" rtlCol="0" anchor="t"/>
          <a:lstStyle/>
          <a:p>
            <a:pPr marL="0" indent="0" algn="l">
              <a:lnSpc>
                <a:spcPts val="1400"/>
              </a:lnSpc>
              <a:buNone/>
            </a:pPr>
            <a:r>
              <a:rPr lang="en-US" sz="900" dirty="0">
                <a:solidFill>
                  <a:srgbClr val="E2E6E9"/>
                </a:solidFill>
                <a:latin typeface="Source Sans 3" pitchFamily="34" charset="0"/>
                <a:ea typeface="Source Sans 3" pitchFamily="34" charset="-122"/>
                <a:cs typeface="Source Sans 3" pitchFamily="34" charset="-120"/>
              </a:rPr>
              <a:t>Observe how the combination of </a:t>
            </a:r>
            <a:r>
              <a:rPr lang="en-US" sz="900" b="1" dirty="0">
                <a:solidFill>
                  <a:srgbClr val="E2E6E9"/>
                </a:solidFill>
                <a:latin typeface="Source Sans 3" pitchFamily="34" charset="0"/>
                <a:ea typeface="Source Sans 3" pitchFamily="34" charset="-122"/>
                <a:cs typeface="Source Sans 3" pitchFamily="34" charset="-120"/>
              </a:rPr>
              <a:t>text style</a:t>
            </a:r>
            <a:r>
              <a:rPr lang="en-US" sz="900" dirty="0">
                <a:solidFill>
                  <a:srgbClr val="E2E6E9"/>
                </a:solidFill>
                <a:latin typeface="Source Sans 3" pitchFamily="34" charset="0"/>
                <a:ea typeface="Source Sans 3" pitchFamily="34" charset="-122"/>
                <a:cs typeface="Source Sans 3" pitchFamily="34" charset="-120"/>
              </a:rPr>
              <a:t>, </a:t>
            </a:r>
            <a:r>
              <a:rPr lang="en-US" sz="900" b="1" dirty="0">
                <a:solidFill>
                  <a:srgbClr val="E2E6E9"/>
                </a:solidFill>
                <a:latin typeface="Source Sans 3" pitchFamily="34" charset="0"/>
                <a:ea typeface="Source Sans 3" pitchFamily="34" charset="-122"/>
                <a:cs typeface="Source Sans 3" pitchFamily="34" charset="-120"/>
              </a:rPr>
              <a:t>background</a:t>
            </a:r>
            <a:r>
              <a:rPr lang="en-US" sz="900" dirty="0">
                <a:solidFill>
                  <a:srgbClr val="E2E6E9"/>
                </a:solidFill>
                <a:latin typeface="Source Sans 3" pitchFamily="34" charset="0"/>
                <a:ea typeface="Source Sans 3" pitchFamily="34" charset="-122"/>
                <a:cs typeface="Source Sans 3" pitchFamily="34" charset="-120"/>
              </a:rPr>
              <a:t>, </a:t>
            </a:r>
            <a:r>
              <a:rPr lang="en-US" sz="900" b="1" dirty="0">
                <a:solidFill>
                  <a:srgbClr val="E2E6E9"/>
                </a:solidFill>
                <a:latin typeface="Source Sans 3" pitchFamily="34" charset="0"/>
                <a:ea typeface="Source Sans 3" pitchFamily="34" charset="-122"/>
                <a:cs typeface="Source Sans 3" pitchFamily="34" charset="-120"/>
              </a:rPr>
              <a:t>padding</a:t>
            </a:r>
            <a:r>
              <a:rPr lang="en-US" sz="900" dirty="0">
                <a:solidFill>
                  <a:srgbClr val="E2E6E9"/>
                </a:solidFill>
                <a:latin typeface="Source Sans 3" pitchFamily="34" charset="0"/>
                <a:ea typeface="Source Sans 3" pitchFamily="34" charset="-122"/>
                <a:cs typeface="Source Sans 3" pitchFamily="34" charset="-120"/>
              </a:rPr>
              <a:t>, </a:t>
            </a:r>
            <a:r>
              <a:rPr lang="en-US" sz="900" b="1" dirty="0">
                <a:solidFill>
                  <a:srgbClr val="E2E6E9"/>
                </a:solidFill>
                <a:latin typeface="Source Sans 3" pitchFamily="34" charset="0"/>
                <a:ea typeface="Source Sans 3" pitchFamily="34" charset="-122"/>
                <a:cs typeface="Source Sans 3" pitchFamily="34" charset="-120"/>
              </a:rPr>
              <a:t>margin</a:t>
            </a:r>
            <a:r>
              <a:rPr lang="en-US" sz="900" dirty="0">
                <a:solidFill>
                  <a:srgbClr val="E2E6E9"/>
                </a:solidFill>
                <a:latin typeface="Source Sans 3" pitchFamily="34" charset="0"/>
                <a:ea typeface="Source Sans 3" pitchFamily="34" charset="-122"/>
                <a:cs typeface="Source Sans 3" pitchFamily="34" charset="-120"/>
              </a:rPr>
              <a:t>, and </a:t>
            </a:r>
            <a:r>
              <a:rPr lang="en-US" sz="900" b="1" dirty="0">
                <a:solidFill>
                  <a:srgbClr val="E2E6E9"/>
                </a:solidFill>
                <a:latin typeface="Source Sans 3" pitchFamily="34" charset="0"/>
                <a:ea typeface="Source Sans 3" pitchFamily="34" charset="-122"/>
                <a:cs typeface="Source Sans 3" pitchFamily="34" charset="-120"/>
              </a:rPr>
              <a:t>border</a:t>
            </a:r>
            <a:r>
              <a:rPr lang="en-US" sz="900" dirty="0">
                <a:solidFill>
                  <a:srgbClr val="E2E6E9"/>
                </a:solidFill>
                <a:latin typeface="Source Sans 3" pitchFamily="34" charset="0"/>
                <a:ea typeface="Source Sans 3" pitchFamily="34" charset="-122"/>
                <a:cs typeface="Source Sans 3" pitchFamily="34" charset="-120"/>
              </a:rPr>
              <a:t> transforms a basic </a:t>
            </a:r>
            <a:r>
              <a:rPr lang="en-US" sz="900" dirty="0">
                <a:solidFill>
                  <a:srgbClr val="E2E6E9"/>
                </a:solidFill>
                <a:highlight>
                  <a:srgbClr val="1E1F20"/>
                </a:highlight>
                <a:latin typeface="Consolas" pitchFamily="34" charset="0"/>
                <a:ea typeface="Consolas" pitchFamily="34" charset="-122"/>
                <a:cs typeface="Consolas" pitchFamily="34" charset="-120"/>
              </a:rPr>
              <a:t>&lt;div&gt;</a:t>
            </a:r>
            <a:r>
              <a:rPr lang="en-US" sz="900" dirty="0">
                <a:solidFill>
                  <a:srgbClr val="E2E6E9"/>
                </a:solidFill>
                <a:latin typeface="Source Sans 3" pitchFamily="34" charset="0"/>
                <a:ea typeface="Source Sans 3" pitchFamily="34" charset="-122"/>
                <a:cs typeface="Source Sans 3" pitchFamily="34" charset="-120"/>
              </a:rPr>
              <a:t> into an elegant, well-defined card. Experiment with different values to see how each property influences the final look!</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902738"/>
            <a:ext cx="4908471" cy="613529"/>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What is CSS?</a:t>
            </a:r>
            <a:endParaRPr lang="en-US" sz="3850" dirty="0"/>
          </a:p>
        </p:txBody>
      </p:sp>
      <p:sp>
        <p:nvSpPr>
          <p:cNvPr id="3" name="Text 1"/>
          <p:cNvSpPr/>
          <p:nvPr/>
        </p:nvSpPr>
        <p:spPr>
          <a:xfrm>
            <a:off x="863798" y="2948107"/>
            <a:ext cx="12902803" cy="97190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CSS, or Cascading Style Sheets, is a powerful stylesheet language used for describing the presentation of a document written in HTML. Think of it as the "makeup" for your website, dictating how elements are displayed on screen, paper, or in other media. It's what makes your website look good, from the colours and fonts to the layout and responsiveness.</a:t>
            </a:r>
            <a:endParaRPr lang="en-US" sz="1700" dirty="0"/>
          </a:p>
        </p:txBody>
      </p:sp>
      <p:sp>
        <p:nvSpPr>
          <p:cNvPr id="4" name="Shape 2"/>
          <p:cNvSpPr/>
          <p:nvPr/>
        </p:nvSpPr>
        <p:spPr>
          <a:xfrm>
            <a:off x="863798" y="4162901"/>
            <a:ext cx="6343412" cy="2163842"/>
          </a:xfrm>
          <a:prstGeom prst="roundRect">
            <a:avLst>
              <a:gd name="adj" fmla="val 1497"/>
            </a:avLst>
          </a:prstGeom>
          <a:solidFill>
            <a:srgbClr val="303132"/>
          </a:solidFill>
          <a:ln/>
        </p:spPr>
      </p:sp>
      <p:sp>
        <p:nvSpPr>
          <p:cNvPr id="5" name="Text 3"/>
          <p:cNvSpPr/>
          <p:nvPr/>
        </p:nvSpPr>
        <p:spPr>
          <a:xfrm>
            <a:off x="1079659" y="4378762"/>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Why we use CSS</a:t>
            </a:r>
            <a:endParaRPr lang="en-US" sz="1900" dirty="0"/>
          </a:p>
        </p:txBody>
      </p:sp>
      <p:sp>
        <p:nvSpPr>
          <p:cNvPr id="6" name="Text 4"/>
          <p:cNvSpPr/>
          <p:nvPr/>
        </p:nvSpPr>
        <p:spPr>
          <a:xfrm>
            <a:off x="1079659" y="4815007"/>
            <a:ext cx="5911691" cy="1295876"/>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CSS separates content from presentation, making your code cleaner and more efficient. It allows for consistent styling across multiple web pages and enables responsive design for various devices.</a:t>
            </a:r>
            <a:endParaRPr lang="en-US" sz="1700" dirty="0"/>
          </a:p>
        </p:txBody>
      </p:sp>
      <p:sp>
        <p:nvSpPr>
          <p:cNvPr id="7" name="Shape 5"/>
          <p:cNvSpPr/>
          <p:nvPr/>
        </p:nvSpPr>
        <p:spPr>
          <a:xfrm>
            <a:off x="7423071" y="4162901"/>
            <a:ext cx="6343531" cy="2163842"/>
          </a:xfrm>
          <a:prstGeom prst="roundRect">
            <a:avLst>
              <a:gd name="adj" fmla="val 1497"/>
            </a:avLst>
          </a:prstGeom>
          <a:solidFill>
            <a:srgbClr val="303132"/>
          </a:solidFill>
          <a:ln/>
        </p:spPr>
      </p:sp>
      <p:sp>
        <p:nvSpPr>
          <p:cNvPr id="8" name="Text 6"/>
          <p:cNvSpPr/>
          <p:nvPr/>
        </p:nvSpPr>
        <p:spPr>
          <a:xfrm>
            <a:off x="7638931" y="4378762"/>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HTML vs. CSS</a:t>
            </a:r>
            <a:endParaRPr lang="en-US" sz="1900" dirty="0"/>
          </a:p>
        </p:txBody>
      </p:sp>
      <p:sp>
        <p:nvSpPr>
          <p:cNvPr id="9" name="Text 7"/>
          <p:cNvSpPr/>
          <p:nvPr/>
        </p:nvSpPr>
        <p:spPr>
          <a:xfrm>
            <a:off x="7638931" y="4815007"/>
            <a:ext cx="5911810" cy="97190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HTML provides the structure and content of a webpage (like the bones of a body), while CSS controls the visual appearance and layout (the skin, hair, and clothes).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7834" y="544473"/>
            <a:ext cx="4687133" cy="545425"/>
          </a:xfrm>
          <a:prstGeom prst="rect">
            <a:avLst/>
          </a:prstGeom>
          <a:noFill/>
          <a:ln/>
        </p:spPr>
        <p:txBody>
          <a:bodyPr wrap="none" lIns="0" tIns="0" rIns="0" bIns="0" rtlCol="0" anchor="t"/>
          <a:lstStyle/>
          <a:p>
            <a:pPr marL="0" indent="0" algn="l">
              <a:lnSpc>
                <a:spcPts val="4250"/>
              </a:lnSpc>
              <a:buNone/>
            </a:pPr>
            <a:r>
              <a:rPr lang="en-US" sz="3400" b="1" dirty="0">
                <a:solidFill>
                  <a:srgbClr val="FFFFFF"/>
                </a:solidFill>
                <a:latin typeface="Montserrat Bold" pitchFamily="34" charset="0"/>
                <a:ea typeface="Montserrat Bold" pitchFamily="34" charset="-122"/>
                <a:cs typeface="Montserrat Bold" pitchFamily="34" charset="-120"/>
              </a:rPr>
              <a:t>Adding CSS to HTML</a:t>
            </a:r>
            <a:endParaRPr lang="en-US" sz="3400" dirty="0"/>
          </a:p>
        </p:txBody>
      </p:sp>
      <p:sp>
        <p:nvSpPr>
          <p:cNvPr id="3" name="Text 1"/>
          <p:cNvSpPr/>
          <p:nvPr/>
        </p:nvSpPr>
        <p:spPr>
          <a:xfrm>
            <a:off x="767834" y="1473756"/>
            <a:ext cx="13094732" cy="287893"/>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There are three primary ways to incorporate CSS into your HTML documents, each with its own advantages depending on the scope of your styling needs.</a:t>
            </a:r>
            <a:endParaRPr lang="en-US" sz="1500" dirty="0"/>
          </a:p>
        </p:txBody>
      </p:sp>
      <p:sp>
        <p:nvSpPr>
          <p:cNvPr id="4" name="Shape 2"/>
          <p:cNvSpPr/>
          <p:nvPr/>
        </p:nvSpPr>
        <p:spPr>
          <a:xfrm>
            <a:off x="767834" y="1977509"/>
            <a:ext cx="4236958" cy="3942636"/>
          </a:xfrm>
          <a:prstGeom prst="roundRect">
            <a:avLst>
              <a:gd name="adj" fmla="val 2783"/>
            </a:avLst>
          </a:prstGeom>
          <a:solidFill>
            <a:srgbClr val="111213"/>
          </a:solidFill>
          <a:ln w="22860">
            <a:solidFill>
              <a:srgbClr val="494A4B"/>
            </a:solidFill>
            <a:prstDash val="solid"/>
          </a:ln>
        </p:spPr>
      </p:sp>
      <p:sp>
        <p:nvSpPr>
          <p:cNvPr id="5" name="Shape 3"/>
          <p:cNvSpPr/>
          <p:nvPr/>
        </p:nvSpPr>
        <p:spPr>
          <a:xfrm>
            <a:off x="744974" y="1977509"/>
            <a:ext cx="91440" cy="3942636"/>
          </a:xfrm>
          <a:prstGeom prst="roundRect">
            <a:avLst>
              <a:gd name="adj" fmla="val 31493"/>
            </a:avLst>
          </a:prstGeom>
          <a:solidFill>
            <a:srgbClr val="FFFFFF"/>
          </a:solidFill>
          <a:ln/>
        </p:spPr>
      </p:sp>
      <p:sp>
        <p:nvSpPr>
          <p:cNvPr id="6" name="Text 4"/>
          <p:cNvSpPr/>
          <p:nvPr/>
        </p:nvSpPr>
        <p:spPr>
          <a:xfrm>
            <a:off x="1051203" y="2192298"/>
            <a:ext cx="2181582" cy="272653"/>
          </a:xfrm>
          <a:prstGeom prst="rect">
            <a:avLst/>
          </a:prstGeom>
          <a:noFill/>
          <a:ln/>
        </p:spPr>
        <p:txBody>
          <a:bodyPr wrap="none" lIns="0" tIns="0" rIns="0" bIns="0" rtlCol="0" anchor="t"/>
          <a:lstStyle/>
          <a:p>
            <a:pPr marL="0" indent="0" algn="l">
              <a:lnSpc>
                <a:spcPts val="2100"/>
              </a:lnSpc>
              <a:buNone/>
            </a:pPr>
            <a:r>
              <a:rPr lang="en-US" sz="1700" b="1" dirty="0">
                <a:solidFill>
                  <a:srgbClr val="E2E6E9"/>
                </a:solidFill>
                <a:latin typeface="Montserrat Bold" pitchFamily="34" charset="0"/>
                <a:ea typeface="Montserrat Bold" pitchFamily="34" charset="-122"/>
                <a:cs typeface="Montserrat Bold" pitchFamily="34" charset="-120"/>
              </a:rPr>
              <a:t>Inline Styles</a:t>
            </a:r>
            <a:endParaRPr lang="en-US" sz="1700" dirty="0"/>
          </a:p>
        </p:txBody>
      </p:sp>
      <p:sp>
        <p:nvSpPr>
          <p:cNvPr id="7" name="Text 5"/>
          <p:cNvSpPr/>
          <p:nvPr/>
        </p:nvSpPr>
        <p:spPr>
          <a:xfrm>
            <a:off x="1051203" y="2580084"/>
            <a:ext cx="3738801" cy="1166813"/>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Applied directly to individual HTML elements using the </a:t>
            </a:r>
            <a:r>
              <a:rPr lang="en-US" sz="1500" dirty="0">
                <a:solidFill>
                  <a:srgbClr val="E2E6E9"/>
                </a:solidFill>
                <a:highlight>
                  <a:srgbClr val="1E1F20"/>
                </a:highlight>
                <a:latin typeface="Consolas" pitchFamily="34" charset="0"/>
                <a:ea typeface="Consolas" pitchFamily="34" charset="-122"/>
                <a:cs typeface="Consolas" pitchFamily="34" charset="-120"/>
              </a:rPr>
              <a:t>style</a:t>
            </a:r>
            <a:r>
              <a:rPr lang="en-US" sz="1500" dirty="0">
                <a:solidFill>
                  <a:srgbClr val="E2E6E9"/>
                </a:solidFill>
                <a:latin typeface="Source Sans 3" pitchFamily="34" charset="0"/>
                <a:ea typeface="Source Sans 3" pitchFamily="34" charset="-122"/>
                <a:cs typeface="Source Sans 3" pitchFamily="34" charset="-120"/>
              </a:rPr>
              <a:t> attribute. Best for unique styling of single elements, but can make HTML cluttered.</a:t>
            </a:r>
            <a:endParaRPr lang="en-US" sz="1500" dirty="0"/>
          </a:p>
        </p:txBody>
      </p:sp>
      <p:sp>
        <p:nvSpPr>
          <p:cNvPr id="8" name="Shape 6"/>
          <p:cNvSpPr/>
          <p:nvPr/>
        </p:nvSpPr>
        <p:spPr>
          <a:xfrm>
            <a:off x="1051203" y="3962757"/>
            <a:ext cx="3738801" cy="863679"/>
          </a:xfrm>
          <a:prstGeom prst="roundRect">
            <a:avLst>
              <a:gd name="adj" fmla="val 3334"/>
            </a:avLst>
          </a:prstGeom>
          <a:solidFill>
            <a:srgbClr val="1E1F20"/>
          </a:solidFill>
          <a:ln/>
        </p:spPr>
      </p:sp>
      <p:sp>
        <p:nvSpPr>
          <p:cNvPr id="9" name="Shape 7"/>
          <p:cNvSpPr/>
          <p:nvPr/>
        </p:nvSpPr>
        <p:spPr>
          <a:xfrm>
            <a:off x="1041678" y="3962757"/>
            <a:ext cx="3757851" cy="863679"/>
          </a:xfrm>
          <a:prstGeom prst="roundRect">
            <a:avLst>
              <a:gd name="adj" fmla="val 3334"/>
            </a:avLst>
          </a:prstGeom>
          <a:solidFill>
            <a:srgbClr val="1E1F20"/>
          </a:solidFill>
          <a:ln/>
        </p:spPr>
      </p:sp>
      <p:sp>
        <p:nvSpPr>
          <p:cNvPr id="10" name="Text 8"/>
          <p:cNvSpPr/>
          <p:nvPr/>
        </p:nvSpPr>
        <p:spPr>
          <a:xfrm>
            <a:off x="1233607" y="4106704"/>
            <a:ext cx="3373993" cy="575786"/>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&lt;h1 style="color: blue;"&gt;Hello World&lt;/h1&gt;</a:t>
            </a:r>
            <a:endParaRPr lang="en-US" sz="1500" dirty="0"/>
          </a:p>
        </p:txBody>
      </p:sp>
      <p:sp>
        <p:nvSpPr>
          <p:cNvPr id="11" name="Shape 9"/>
          <p:cNvSpPr/>
          <p:nvPr/>
        </p:nvSpPr>
        <p:spPr>
          <a:xfrm>
            <a:off x="5196721" y="1977509"/>
            <a:ext cx="4236958" cy="3942636"/>
          </a:xfrm>
          <a:prstGeom prst="roundRect">
            <a:avLst>
              <a:gd name="adj" fmla="val 2783"/>
            </a:avLst>
          </a:prstGeom>
          <a:solidFill>
            <a:srgbClr val="111213"/>
          </a:solidFill>
          <a:ln w="22860">
            <a:solidFill>
              <a:srgbClr val="494A4B"/>
            </a:solidFill>
            <a:prstDash val="solid"/>
          </a:ln>
        </p:spPr>
      </p:sp>
      <p:sp>
        <p:nvSpPr>
          <p:cNvPr id="12" name="Shape 10"/>
          <p:cNvSpPr/>
          <p:nvPr/>
        </p:nvSpPr>
        <p:spPr>
          <a:xfrm>
            <a:off x="5173861" y="1977509"/>
            <a:ext cx="91440" cy="3942636"/>
          </a:xfrm>
          <a:prstGeom prst="roundRect">
            <a:avLst>
              <a:gd name="adj" fmla="val 31493"/>
            </a:avLst>
          </a:prstGeom>
          <a:solidFill>
            <a:srgbClr val="FFFFFF"/>
          </a:solidFill>
          <a:ln/>
        </p:spPr>
      </p:sp>
      <p:sp>
        <p:nvSpPr>
          <p:cNvPr id="13" name="Text 11"/>
          <p:cNvSpPr/>
          <p:nvPr/>
        </p:nvSpPr>
        <p:spPr>
          <a:xfrm>
            <a:off x="5480090" y="2192298"/>
            <a:ext cx="2181582" cy="272653"/>
          </a:xfrm>
          <a:prstGeom prst="rect">
            <a:avLst/>
          </a:prstGeom>
          <a:noFill/>
          <a:ln/>
        </p:spPr>
        <p:txBody>
          <a:bodyPr wrap="none" lIns="0" tIns="0" rIns="0" bIns="0" rtlCol="0" anchor="t"/>
          <a:lstStyle/>
          <a:p>
            <a:pPr marL="0" indent="0" algn="l">
              <a:lnSpc>
                <a:spcPts val="2100"/>
              </a:lnSpc>
              <a:buNone/>
            </a:pPr>
            <a:r>
              <a:rPr lang="en-US" sz="1700" b="1" dirty="0">
                <a:solidFill>
                  <a:srgbClr val="E2E6E9"/>
                </a:solidFill>
                <a:latin typeface="Montserrat Bold" pitchFamily="34" charset="0"/>
                <a:ea typeface="Montserrat Bold" pitchFamily="34" charset="-122"/>
                <a:cs typeface="Montserrat Bold" pitchFamily="34" charset="-120"/>
              </a:rPr>
              <a:t>Internal Styles</a:t>
            </a:r>
            <a:endParaRPr lang="en-US" sz="1700" dirty="0"/>
          </a:p>
        </p:txBody>
      </p:sp>
      <p:sp>
        <p:nvSpPr>
          <p:cNvPr id="14" name="Text 12"/>
          <p:cNvSpPr/>
          <p:nvPr/>
        </p:nvSpPr>
        <p:spPr>
          <a:xfrm>
            <a:off x="5480090" y="2580084"/>
            <a:ext cx="3738801" cy="878919"/>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Defined within a </a:t>
            </a:r>
            <a:r>
              <a:rPr lang="en-US" sz="1500" dirty="0">
                <a:solidFill>
                  <a:srgbClr val="E2E6E9"/>
                </a:solidFill>
                <a:highlight>
                  <a:srgbClr val="1E1F20"/>
                </a:highlight>
                <a:latin typeface="Consolas" pitchFamily="34" charset="0"/>
                <a:ea typeface="Consolas" pitchFamily="34" charset="-122"/>
                <a:cs typeface="Consolas" pitchFamily="34" charset="-120"/>
              </a:rPr>
              <a:t>&lt;style&gt;</a:t>
            </a:r>
            <a:r>
              <a:rPr lang="en-US" sz="1500" dirty="0">
                <a:solidFill>
                  <a:srgbClr val="E2E6E9"/>
                </a:solidFill>
                <a:latin typeface="Source Sans 3" pitchFamily="34" charset="0"/>
                <a:ea typeface="Source Sans 3" pitchFamily="34" charset="-122"/>
                <a:cs typeface="Source Sans 3" pitchFamily="34" charset="-120"/>
              </a:rPr>
              <a:t> tag in the </a:t>
            </a:r>
            <a:r>
              <a:rPr lang="en-US" sz="1500" dirty="0">
                <a:solidFill>
                  <a:srgbClr val="E2E6E9"/>
                </a:solidFill>
                <a:highlight>
                  <a:srgbClr val="1E1F20"/>
                </a:highlight>
                <a:latin typeface="Consolas" pitchFamily="34" charset="0"/>
                <a:ea typeface="Consolas" pitchFamily="34" charset="-122"/>
                <a:cs typeface="Consolas" pitchFamily="34" charset="-120"/>
              </a:rPr>
              <a:t>&lt;head&gt;</a:t>
            </a:r>
            <a:r>
              <a:rPr lang="en-US" sz="1500" dirty="0">
                <a:solidFill>
                  <a:srgbClr val="E2E6E9"/>
                </a:solidFill>
                <a:latin typeface="Source Sans 3" pitchFamily="34" charset="0"/>
                <a:ea typeface="Source Sans 3" pitchFamily="34" charset="-122"/>
                <a:cs typeface="Source Sans 3" pitchFamily="34" charset="-120"/>
              </a:rPr>
              <a:t> section of your HTML document. Ideal for styling a single page.</a:t>
            </a:r>
            <a:endParaRPr lang="en-US" sz="1500" dirty="0"/>
          </a:p>
        </p:txBody>
      </p:sp>
      <p:sp>
        <p:nvSpPr>
          <p:cNvPr id="15" name="Shape 13"/>
          <p:cNvSpPr/>
          <p:nvPr/>
        </p:nvSpPr>
        <p:spPr>
          <a:xfrm>
            <a:off x="5480090" y="3674864"/>
            <a:ext cx="3738801" cy="1727359"/>
          </a:xfrm>
          <a:prstGeom prst="roundRect">
            <a:avLst>
              <a:gd name="adj" fmla="val 1667"/>
            </a:avLst>
          </a:prstGeom>
          <a:solidFill>
            <a:srgbClr val="1E1F20"/>
          </a:solidFill>
          <a:ln/>
        </p:spPr>
      </p:sp>
      <p:sp>
        <p:nvSpPr>
          <p:cNvPr id="16" name="Shape 14"/>
          <p:cNvSpPr/>
          <p:nvPr/>
        </p:nvSpPr>
        <p:spPr>
          <a:xfrm>
            <a:off x="5470565" y="3674864"/>
            <a:ext cx="3757851" cy="1727359"/>
          </a:xfrm>
          <a:prstGeom prst="roundRect">
            <a:avLst>
              <a:gd name="adj" fmla="val 1667"/>
            </a:avLst>
          </a:prstGeom>
          <a:solidFill>
            <a:srgbClr val="1E1F20"/>
          </a:solidFill>
          <a:ln/>
        </p:spPr>
      </p:sp>
      <p:sp>
        <p:nvSpPr>
          <p:cNvPr id="17" name="Text 15"/>
          <p:cNvSpPr/>
          <p:nvPr/>
        </p:nvSpPr>
        <p:spPr>
          <a:xfrm>
            <a:off x="5662493" y="3818811"/>
            <a:ext cx="3373993" cy="1439466"/>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&lt;head&gt;</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  &lt;style&gt;</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    h1 { color: green; }</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  &lt;/style&gt;</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&lt;/head&gt;</a:t>
            </a:r>
            <a:endParaRPr lang="en-US" sz="1500" dirty="0"/>
          </a:p>
        </p:txBody>
      </p:sp>
      <p:sp>
        <p:nvSpPr>
          <p:cNvPr id="18" name="Shape 16"/>
          <p:cNvSpPr/>
          <p:nvPr/>
        </p:nvSpPr>
        <p:spPr>
          <a:xfrm>
            <a:off x="9625608" y="1977509"/>
            <a:ext cx="4236958" cy="3942636"/>
          </a:xfrm>
          <a:prstGeom prst="roundRect">
            <a:avLst>
              <a:gd name="adj" fmla="val 2783"/>
            </a:avLst>
          </a:prstGeom>
          <a:solidFill>
            <a:srgbClr val="111213"/>
          </a:solidFill>
          <a:ln w="22860">
            <a:solidFill>
              <a:srgbClr val="494A4B"/>
            </a:solidFill>
            <a:prstDash val="solid"/>
          </a:ln>
        </p:spPr>
      </p:sp>
      <p:sp>
        <p:nvSpPr>
          <p:cNvPr id="19" name="Shape 17"/>
          <p:cNvSpPr/>
          <p:nvPr/>
        </p:nvSpPr>
        <p:spPr>
          <a:xfrm>
            <a:off x="9602748" y="1977509"/>
            <a:ext cx="91440" cy="3942636"/>
          </a:xfrm>
          <a:prstGeom prst="roundRect">
            <a:avLst>
              <a:gd name="adj" fmla="val 31493"/>
            </a:avLst>
          </a:prstGeom>
          <a:solidFill>
            <a:srgbClr val="FFFFFF"/>
          </a:solidFill>
          <a:ln/>
        </p:spPr>
      </p:sp>
      <p:sp>
        <p:nvSpPr>
          <p:cNvPr id="20" name="Text 18"/>
          <p:cNvSpPr/>
          <p:nvPr/>
        </p:nvSpPr>
        <p:spPr>
          <a:xfrm>
            <a:off x="9908977" y="2192298"/>
            <a:ext cx="2181582" cy="272653"/>
          </a:xfrm>
          <a:prstGeom prst="rect">
            <a:avLst/>
          </a:prstGeom>
          <a:noFill/>
          <a:ln/>
        </p:spPr>
        <p:txBody>
          <a:bodyPr wrap="none" lIns="0" tIns="0" rIns="0" bIns="0" rtlCol="0" anchor="t"/>
          <a:lstStyle/>
          <a:p>
            <a:pPr marL="0" indent="0" algn="l">
              <a:lnSpc>
                <a:spcPts val="2100"/>
              </a:lnSpc>
              <a:buNone/>
            </a:pPr>
            <a:r>
              <a:rPr lang="en-US" sz="1700" b="1" dirty="0">
                <a:solidFill>
                  <a:srgbClr val="E2E6E9"/>
                </a:solidFill>
                <a:latin typeface="Montserrat Bold" pitchFamily="34" charset="0"/>
                <a:ea typeface="Montserrat Bold" pitchFamily="34" charset="-122"/>
                <a:cs typeface="Montserrat Bold" pitchFamily="34" charset="-120"/>
              </a:rPr>
              <a:t>External Styles</a:t>
            </a:r>
            <a:endParaRPr lang="en-US" sz="1700" dirty="0"/>
          </a:p>
        </p:txBody>
      </p:sp>
      <p:sp>
        <p:nvSpPr>
          <p:cNvPr id="21" name="Text 19"/>
          <p:cNvSpPr/>
          <p:nvPr/>
        </p:nvSpPr>
        <p:spPr>
          <a:xfrm>
            <a:off x="9908977" y="2580084"/>
            <a:ext cx="3738801" cy="1469946"/>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Linked from an external </a:t>
            </a:r>
            <a:r>
              <a:rPr lang="en-US" sz="1500" dirty="0">
                <a:solidFill>
                  <a:srgbClr val="E2E6E9"/>
                </a:solidFill>
                <a:highlight>
                  <a:srgbClr val="1E1F20"/>
                </a:highlight>
                <a:latin typeface="Consolas" pitchFamily="34" charset="0"/>
                <a:ea typeface="Consolas" pitchFamily="34" charset="-122"/>
                <a:cs typeface="Consolas" pitchFamily="34" charset="-120"/>
              </a:rPr>
              <a:t>.css</a:t>
            </a:r>
            <a:r>
              <a:rPr lang="en-US" sz="1500" dirty="0">
                <a:solidFill>
                  <a:srgbClr val="E2E6E9"/>
                </a:solidFill>
                <a:latin typeface="Source Sans 3" pitchFamily="34" charset="0"/>
                <a:ea typeface="Source Sans 3" pitchFamily="34" charset="-122"/>
                <a:cs typeface="Source Sans 3" pitchFamily="34" charset="-120"/>
              </a:rPr>
              <a:t> file, usually in the </a:t>
            </a:r>
            <a:r>
              <a:rPr lang="en-US" sz="1500" dirty="0">
                <a:solidFill>
                  <a:srgbClr val="E2E6E9"/>
                </a:solidFill>
                <a:highlight>
                  <a:srgbClr val="1E1F20"/>
                </a:highlight>
                <a:latin typeface="Consolas" pitchFamily="34" charset="0"/>
                <a:ea typeface="Consolas" pitchFamily="34" charset="-122"/>
                <a:cs typeface="Consolas" pitchFamily="34" charset="-120"/>
              </a:rPr>
              <a:t>&lt;head&gt;</a:t>
            </a:r>
            <a:r>
              <a:rPr lang="en-US" sz="1500" dirty="0">
                <a:solidFill>
                  <a:srgbClr val="E2E6E9"/>
                </a:solidFill>
                <a:latin typeface="Source Sans 3" pitchFamily="34" charset="0"/>
                <a:ea typeface="Source Sans 3" pitchFamily="34" charset="-122"/>
                <a:cs typeface="Source Sans 3" pitchFamily="34" charset="-120"/>
              </a:rPr>
              <a:t> section. This is the most recommended method for larger projects, promoting reusability and maintainability across multiple pages.</a:t>
            </a:r>
            <a:endParaRPr lang="en-US" sz="1500" dirty="0"/>
          </a:p>
        </p:txBody>
      </p:sp>
      <p:sp>
        <p:nvSpPr>
          <p:cNvPr id="22" name="Shape 20"/>
          <p:cNvSpPr/>
          <p:nvPr/>
        </p:nvSpPr>
        <p:spPr>
          <a:xfrm>
            <a:off x="9908977" y="4265890"/>
            <a:ext cx="3738801" cy="1439466"/>
          </a:xfrm>
          <a:prstGeom prst="roundRect">
            <a:avLst>
              <a:gd name="adj" fmla="val 2001"/>
            </a:avLst>
          </a:prstGeom>
          <a:solidFill>
            <a:srgbClr val="1E1F20"/>
          </a:solidFill>
          <a:ln/>
        </p:spPr>
      </p:sp>
      <p:sp>
        <p:nvSpPr>
          <p:cNvPr id="23" name="Shape 21"/>
          <p:cNvSpPr/>
          <p:nvPr/>
        </p:nvSpPr>
        <p:spPr>
          <a:xfrm>
            <a:off x="9899452" y="4265890"/>
            <a:ext cx="3757851" cy="1439466"/>
          </a:xfrm>
          <a:prstGeom prst="roundRect">
            <a:avLst>
              <a:gd name="adj" fmla="val 2001"/>
            </a:avLst>
          </a:prstGeom>
          <a:solidFill>
            <a:srgbClr val="1E1F20"/>
          </a:solidFill>
          <a:ln/>
        </p:spPr>
      </p:sp>
      <p:sp>
        <p:nvSpPr>
          <p:cNvPr id="24" name="Text 22"/>
          <p:cNvSpPr/>
          <p:nvPr/>
        </p:nvSpPr>
        <p:spPr>
          <a:xfrm>
            <a:off x="10091380" y="4409837"/>
            <a:ext cx="3373993" cy="1151573"/>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&lt;head&gt;</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  &lt;link rel="stylesheet" href="styles.css"&gt;</a:t>
            </a:r>
            <a:endParaRPr lang="en-US" sz="1500" dirty="0"/>
          </a:p>
          <a:p>
            <a:pPr marL="0" indent="0" algn="l">
              <a:lnSpc>
                <a:spcPts val="2250"/>
              </a:lnSpc>
              <a:buNone/>
            </a:pPr>
            <a:r>
              <a:rPr lang="en-US" sz="1500" dirty="0">
                <a:solidFill>
                  <a:srgbClr val="E2E6E9"/>
                </a:solidFill>
                <a:highlight>
                  <a:srgbClr val="1E1F20"/>
                </a:highlight>
                <a:latin typeface="Consolas" pitchFamily="34" charset="0"/>
                <a:ea typeface="Consolas" pitchFamily="34" charset="-122"/>
                <a:cs typeface="Consolas" pitchFamily="34" charset="-120"/>
              </a:rPr>
              <a:t>&lt;/head&gt;</a:t>
            </a:r>
            <a:endParaRPr lang="en-US" sz="1500" dirty="0"/>
          </a:p>
        </p:txBody>
      </p:sp>
      <p:sp>
        <p:nvSpPr>
          <p:cNvPr id="25" name="Shape 23"/>
          <p:cNvSpPr/>
          <p:nvPr/>
        </p:nvSpPr>
        <p:spPr>
          <a:xfrm>
            <a:off x="767834" y="6136005"/>
            <a:ext cx="13094732" cy="1549003"/>
          </a:xfrm>
          <a:prstGeom prst="roundRect">
            <a:avLst>
              <a:gd name="adj" fmla="val 1859"/>
            </a:avLst>
          </a:prstGeom>
          <a:solidFill>
            <a:srgbClr val="262626"/>
          </a:solidFill>
          <a:ln/>
        </p:spPr>
      </p:sp>
      <p:pic>
        <p:nvPicPr>
          <p:cNvPr id="26" name="Image 0" descr="preencoded.png"/>
          <p:cNvPicPr>
            <a:picLocks noChangeAspect="1"/>
          </p:cNvPicPr>
          <p:nvPr/>
        </p:nvPicPr>
        <p:blipFill>
          <a:blip r:embed="rId3"/>
          <a:stretch>
            <a:fillRect/>
          </a:stretch>
        </p:blipFill>
        <p:spPr>
          <a:xfrm>
            <a:off x="959763" y="6398419"/>
            <a:ext cx="272653" cy="218123"/>
          </a:xfrm>
          <a:prstGeom prst="rect">
            <a:avLst/>
          </a:prstGeom>
        </p:spPr>
      </p:pic>
      <p:sp>
        <p:nvSpPr>
          <p:cNvPr id="27" name="Text 24"/>
          <p:cNvSpPr/>
          <p:nvPr/>
        </p:nvSpPr>
        <p:spPr>
          <a:xfrm>
            <a:off x="1424345" y="6375916"/>
            <a:ext cx="2181582" cy="272653"/>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Montserrat Bold" pitchFamily="34" charset="0"/>
                <a:ea typeface="Montserrat Bold" pitchFamily="34" charset="-122"/>
                <a:cs typeface="Montserrat Bold" pitchFamily="34" charset="-120"/>
              </a:rPr>
              <a:t>Specificity</a:t>
            </a:r>
            <a:endParaRPr lang="en-US" sz="1700" dirty="0"/>
          </a:p>
        </p:txBody>
      </p:sp>
      <p:sp>
        <p:nvSpPr>
          <p:cNvPr id="28" name="Text 25"/>
          <p:cNvSpPr/>
          <p:nvPr/>
        </p:nvSpPr>
        <p:spPr>
          <a:xfrm>
            <a:off x="1424345" y="6840498"/>
            <a:ext cx="12246293" cy="575786"/>
          </a:xfrm>
          <a:prstGeom prst="rect">
            <a:avLst/>
          </a:prstGeom>
          <a:noFill/>
          <a:ln/>
        </p:spPr>
        <p:txBody>
          <a:bodyPr wrap="square" lIns="0" tIns="0" rIns="0" bIns="0" rtlCol="0" anchor="t"/>
          <a:lstStyle/>
          <a:p>
            <a:pPr marL="0" indent="0" algn="l">
              <a:lnSpc>
                <a:spcPts val="2250"/>
              </a:lnSpc>
              <a:buNone/>
            </a:pPr>
            <a:r>
              <a:rPr lang="en-US" sz="1500" dirty="0">
                <a:solidFill>
                  <a:srgbClr val="FFFFFF"/>
                </a:solidFill>
                <a:latin typeface="Source Sans 3" pitchFamily="34" charset="0"/>
                <a:ea typeface="Source Sans 3" pitchFamily="34" charset="-122"/>
                <a:cs typeface="Source Sans 3" pitchFamily="34" charset="-120"/>
              </a:rPr>
              <a:t>Specificity is how browsers decide which CSS rule to apply if multiple rules target the same element. It's like a scoring system, where more specific rules (e.g., ID selectors) outweigh less specific ones (e.g., tag selectors).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92605"/>
          </a:xfrm>
          <a:prstGeom prst="rect">
            <a:avLst/>
          </a:prstGeom>
        </p:spPr>
      </p:pic>
      <p:sp>
        <p:nvSpPr>
          <p:cNvPr id="3" name="Text 0"/>
          <p:cNvSpPr/>
          <p:nvPr/>
        </p:nvSpPr>
        <p:spPr>
          <a:xfrm>
            <a:off x="573643" y="2186940"/>
            <a:ext cx="4563308" cy="407432"/>
          </a:xfrm>
          <a:prstGeom prst="rect">
            <a:avLst/>
          </a:prstGeom>
          <a:noFill/>
          <a:ln/>
        </p:spPr>
        <p:txBody>
          <a:bodyPr wrap="none" lIns="0" tIns="0" rIns="0" bIns="0" rtlCol="0" anchor="t"/>
          <a:lstStyle/>
          <a:p>
            <a:pPr marL="0" indent="0" algn="l">
              <a:lnSpc>
                <a:spcPts val="3200"/>
              </a:lnSpc>
              <a:buNone/>
            </a:pPr>
            <a:r>
              <a:rPr lang="en-US" sz="2550" b="1" dirty="0">
                <a:solidFill>
                  <a:srgbClr val="FFFFFF"/>
                </a:solidFill>
                <a:latin typeface="Montserrat Bold" pitchFamily="34" charset="0"/>
                <a:ea typeface="Montserrat Bold" pitchFamily="34" charset="-122"/>
                <a:cs typeface="Montserrat Bold" pitchFamily="34" charset="-120"/>
              </a:rPr>
              <a:t>Understanding CSS Syntax</a:t>
            </a:r>
            <a:endParaRPr lang="en-US" sz="2550" dirty="0"/>
          </a:p>
        </p:txBody>
      </p:sp>
      <p:sp>
        <p:nvSpPr>
          <p:cNvPr id="4" name="Text 1"/>
          <p:cNvSpPr/>
          <p:nvPr/>
        </p:nvSpPr>
        <p:spPr>
          <a:xfrm>
            <a:off x="573643" y="2809399"/>
            <a:ext cx="13483114" cy="215146"/>
          </a:xfrm>
          <a:prstGeom prst="rect">
            <a:avLst/>
          </a:prstGeom>
          <a:noFill/>
          <a:ln/>
        </p:spPr>
        <p:txBody>
          <a:bodyPr wrap="none" lIns="0" tIns="0" rIns="0" bIns="0" rtlCol="0" anchor="t"/>
          <a:lstStyle/>
          <a:p>
            <a:pPr marL="0" indent="0" algn="l">
              <a:lnSpc>
                <a:spcPts val="1650"/>
              </a:lnSpc>
              <a:buNone/>
            </a:pPr>
            <a:r>
              <a:rPr lang="en-US" sz="1100" dirty="0">
                <a:solidFill>
                  <a:srgbClr val="E2E6E9"/>
                </a:solidFill>
                <a:latin typeface="Source Sans 3" pitchFamily="34" charset="0"/>
                <a:ea typeface="Source Sans 3" pitchFamily="34" charset="-122"/>
                <a:cs typeface="Source Sans 3" pitchFamily="34" charset="-120"/>
              </a:rPr>
              <a:t>At its core, CSS syntax is straightforward. Each style rule consists of a selector, a property, and a value. Mastering this structure is key to writing effective CSS.</a:t>
            </a:r>
            <a:endParaRPr lang="en-US" sz="1100" dirty="0"/>
          </a:p>
        </p:txBody>
      </p:sp>
      <p:pic>
        <p:nvPicPr>
          <p:cNvPr id="5" name="Image 1" descr="preencoded.png"/>
          <p:cNvPicPr>
            <a:picLocks noChangeAspect="1"/>
          </p:cNvPicPr>
          <p:nvPr/>
        </p:nvPicPr>
        <p:blipFill>
          <a:blip r:embed="rId4"/>
          <a:stretch>
            <a:fillRect/>
          </a:stretch>
        </p:blipFill>
        <p:spPr>
          <a:xfrm>
            <a:off x="573643" y="3185874"/>
            <a:ext cx="4494371" cy="573643"/>
          </a:xfrm>
          <a:prstGeom prst="rect">
            <a:avLst/>
          </a:prstGeom>
        </p:spPr>
      </p:pic>
      <p:sp>
        <p:nvSpPr>
          <p:cNvPr id="6" name="Text 2"/>
          <p:cNvSpPr/>
          <p:nvPr/>
        </p:nvSpPr>
        <p:spPr>
          <a:xfrm>
            <a:off x="716994" y="3902869"/>
            <a:ext cx="1629608" cy="203716"/>
          </a:xfrm>
          <a:prstGeom prst="rect">
            <a:avLst/>
          </a:prstGeom>
          <a:noFill/>
          <a:ln/>
        </p:spPr>
        <p:txBody>
          <a:bodyPr wrap="none" lIns="0" tIns="0" rIns="0" bIns="0" rtlCol="0" anchor="t"/>
          <a:lstStyle/>
          <a:p>
            <a:pPr marL="0" indent="0" algn="l">
              <a:lnSpc>
                <a:spcPts val="1600"/>
              </a:lnSpc>
              <a:buNone/>
            </a:pPr>
            <a:r>
              <a:rPr lang="en-US" sz="1250" b="1" dirty="0">
                <a:solidFill>
                  <a:srgbClr val="E2E6E9"/>
                </a:solidFill>
                <a:latin typeface="Montserrat Bold" pitchFamily="34" charset="0"/>
                <a:ea typeface="Montserrat Bold" pitchFamily="34" charset="-122"/>
                <a:cs typeface="Montserrat Bold" pitchFamily="34" charset="-120"/>
              </a:rPr>
              <a:t>Selector</a:t>
            </a:r>
            <a:endParaRPr lang="en-US" sz="1250" dirty="0"/>
          </a:p>
        </p:txBody>
      </p:sp>
      <p:sp>
        <p:nvSpPr>
          <p:cNvPr id="7" name="Text 3"/>
          <p:cNvSpPr/>
          <p:nvPr/>
        </p:nvSpPr>
        <p:spPr>
          <a:xfrm>
            <a:off x="716994" y="4192548"/>
            <a:ext cx="4207669" cy="460772"/>
          </a:xfrm>
          <a:prstGeom prst="rect">
            <a:avLst/>
          </a:prstGeom>
          <a:noFill/>
          <a:ln/>
        </p:spPr>
        <p:txBody>
          <a:bodyPr wrap="square" lIns="0" tIns="0" rIns="0" bIns="0" rtlCol="0" anchor="t"/>
          <a:lstStyle/>
          <a:p>
            <a:pPr marL="0" indent="0" algn="l">
              <a:lnSpc>
                <a:spcPts val="1650"/>
              </a:lnSpc>
              <a:buNone/>
            </a:pPr>
            <a:r>
              <a:rPr lang="en-US" sz="1100" dirty="0">
                <a:solidFill>
                  <a:srgbClr val="E2E6E9"/>
                </a:solidFill>
                <a:latin typeface="Source Sans 3" pitchFamily="34" charset="0"/>
                <a:ea typeface="Source Sans 3" pitchFamily="34" charset="-122"/>
                <a:cs typeface="Source Sans 3" pitchFamily="34" charset="-120"/>
              </a:rPr>
              <a:t>Points to the HTML element you want to style (e.g., </a:t>
            </a:r>
            <a:r>
              <a:rPr lang="en-US" sz="1100" dirty="0">
                <a:solidFill>
                  <a:srgbClr val="E2E6E9"/>
                </a:solidFill>
                <a:highlight>
                  <a:srgbClr val="1E1F20"/>
                </a:highlight>
                <a:latin typeface="Consolas" pitchFamily="34" charset="0"/>
                <a:ea typeface="Consolas" pitchFamily="34" charset="-122"/>
                <a:cs typeface="Consolas" pitchFamily="34" charset="-120"/>
              </a:rPr>
              <a:t>h1</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p</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.class-name</a:t>
            </a:r>
            <a:r>
              <a:rPr lang="en-US" sz="1100" dirty="0">
                <a:solidFill>
                  <a:srgbClr val="E2E6E9"/>
                </a:solidFill>
                <a:latin typeface="Source Sans 3" pitchFamily="34" charset="0"/>
                <a:ea typeface="Source Sans 3" pitchFamily="34" charset="-122"/>
                <a:cs typeface="Source Sans 3" pitchFamily="34" charset="-120"/>
              </a:rPr>
              <a:t>).</a:t>
            </a:r>
            <a:endParaRPr lang="en-US" sz="1100" dirty="0"/>
          </a:p>
        </p:txBody>
      </p:sp>
      <p:pic>
        <p:nvPicPr>
          <p:cNvPr id="8" name="Image 2" descr="preencoded.png"/>
          <p:cNvPicPr>
            <a:picLocks noChangeAspect="1"/>
          </p:cNvPicPr>
          <p:nvPr/>
        </p:nvPicPr>
        <p:blipFill>
          <a:blip r:embed="rId5"/>
          <a:stretch>
            <a:fillRect/>
          </a:stretch>
        </p:blipFill>
        <p:spPr>
          <a:xfrm>
            <a:off x="5068014" y="3185874"/>
            <a:ext cx="4494371" cy="573643"/>
          </a:xfrm>
          <a:prstGeom prst="rect">
            <a:avLst/>
          </a:prstGeom>
        </p:spPr>
      </p:pic>
      <p:sp>
        <p:nvSpPr>
          <p:cNvPr id="9" name="Text 4"/>
          <p:cNvSpPr/>
          <p:nvPr/>
        </p:nvSpPr>
        <p:spPr>
          <a:xfrm>
            <a:off x="5211366" y="3902869"/>
            <a:ext cx="1629608" cy="203716"/>
          </a:xfrm>
          <a:prstGeom prst="rect">
            <a:avLst/>
          </a:prstGeom>
          <a:noFill/>
          <a:ln/>
        </p:spPr>
        <p:txBody>
          <a:bodyPr wrap="none" lIns="0" tIns="0" rIns="0" bIns="0" rtlCol="0" anchor="t"/>
          <a:lstStyle/>
          <a:p>
            <a:pPr marL="0" indent="0" algn="l">
              <a:lnSpc>
                <a:spcPts val="1600"/>
              </a:lnSpc>
              <a:buNone/>
            </a:pPr>
            <a:r>
              <a:rPr lang="en-US" sz="1250" b="1" dirty="0">
                <a:solidFill>
                  <a:srgbClr val="E2E6E9"/>
                </a:solidFill>
                <a:latin typeface="Montserrat Bold" pitchFamily="34" charset="0"/>
                <a:ea typeface="Montserrat Bold" pitchFamily="34" charset="-122"/>
                <a:cs typeface="Montserrat Bold" pitchFamily="34" charset="-120"/>
              </a:rPr>
              <a:t>Property</a:t>
            </a:r>
            <a:endParaRPr lang="en-US" sz="1250" dirty="0"/>
          </a:p>
        </p:txBody>
      </p:sp>
      <p:sp>
        <p:nvSpPr>
          <p:cNvPr id="10" name="Text 5"/>
          <p:cNvSpPr/>
          <p:nvPr/>
        </p:nvSpPr>
        <p:spPr>
          <a:xfrm>
            <a:off x="5211366" y="4192548"/>
            <a:ext cx="4207669" cy="445532"/>
          </a:xfrm>
          <a:prstGeom prst="rect">
            <a:avLst/>
          </a:prstGeom>
          <a:noFill/>
          <a:ln/>
        </p:spPr>
        <p:txBody>
          <a:bodyPr wrap="square" lIns="0" tIns="0" rIns="0" bIns="0" rtlCol="0" anchor="t"/>
          <a:lstStyle/>
          <a:p>
            <a:pPr marL="0" indent="0" algn="l">
              <a:lnSpc>
                <a:spcPts val="1650"/>
              </a:lnSpc>
              <a:buNone/>
            </a:pPr>
            <a:r>
              <a:rPr lang="en-US" sz="1100" dirty="0">
                <a:solidFill>
                  <a:srgbClr val="E2E6E9"/>
                </a:solidFill>
                <a:latin typeface="Source Sans 3" pitchFamily="34" charset="0"/>
                <a:ea typeface="Source Sans 3" pitchFamily="34" charset="-122"/>
                <a:cs typeface="Source Sans 3" pitchFamily="34" charset="-120"/>
              </a:rPr>
              <a:t>The specific attribute of the HTML element you want to change (e.g., </a:t>
            </a:r>
            <a:r>
              <a:rPr lang="en-US" sz="1100" dirty="0">
                <a:solidFill>
                  <a:srgbClr val="E2E6E9"/>
                </a:solidFill>
                <a:highlight>
                  <a:srgbClr val="1E1F20"/>
                </a:highlight>
                <a:latin typeface="Consolas" pitchFamily="34" charset="0"/>
                <a:ea typeface="Consolas" pitchFamily="34" charset="-122"/>
                <a:cs typeface="Consolas" pitchFamily="34" charset="-120"/>
              </a:rPr>
              <a:t>color</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font-size</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background</a:t>
            </a:r>
            <a:r>
              <a:rPr lang="en-US" sz="1100" dirty="0">
                <a:solidFill>
                  <a:srgbClr val="E2E6E9"/>
                </a:solidFill>
                <a:latin typeface="Source Sans 3" pitchFamily="34" charset="0"/>
                <a:ea typeface="Source Sans 3" pitchFamily="34" charset="-122"/>
                <a:cs typeface="Source Sans 3" pitchFamily="34" charset="-120"/>
              </a:rPr>
              <a:t>).</a:t>
            </a:r>
            <a:endParaRPr lang="en-US" sz="1100" dirty="0"/>
          </a:p>
        </p:txBody>
      </p:sp>
      <p:pic>
        <p:nvPicPr>
          <p:cNvPr id="11" name="Image 3" descr="preencoded.png"/>
          <p:cNvPicPr>
            <a:picLocks noChangeAspect="1"/>
          </p:cNvPicPr>
          <p:nvPr/>
        </p:nvPicPr>
        <p:blipFill>
          <a:blip r:embed="rId6"/>
          <a:stretch>
            <a:fillRect/>
          </a:stretch>
        </p:blipFill>
        <p:spPr>
          <a:xfrm>
            <a:off x="9562386" y="3185874"/>
            <a:ext cx="4494371" cy="573643"/>
          </a:xfrm>
          <a:prstGeom prst="rect">
            <a:avLst/>
          </a:prstGeom>
        </p:spPr>
      </p:pic>
      <p:sp>
        <p:nvSpPr>
          <p:cNvPr id="12" name="Text 6"/>
          <p:cNvSpPr/>
          <p:nvPr/>
        </p:nvSpPr>
        <p:spPr>
          <a:xfrm>
            <a:off x="9705737" y="3902869"/>
            <a:ext cx="1629608" cy="203716"/>
          </a:xfrm>
          <a:prstGeom prst="rect">
            <a:avLst/>
          </a:prstGeom>
          <a:noFill/>
          <a:ln/>
        </p:spPr>
        <p:txBody>
          <a:bodyPr wrap="none" lIns="0" tIns="0" rIns="0" bIns="0" rtlCol="0" anchor="t"/>
          <a:lstStyle/>
          <a:p>
            <a:pPr marL="0" indent="0" algn="l">
              <a:lnSpc>
                <a:spcPts val="1600"/>
              </a:lnSpc>
              <a:buNone/>
            </a:pPr>
            <a:r>
              <a:rPr lang="en-US" sz="1250" b="1" dirty="0">
                <a:solidFill>
                  <a:srgbClr val="E2E6E9"/>
                </a:solidFill>
                <a:latin typeface="Montserrat Bold" pitchFamily="34" charset="0"/>
                <a:ea typeface="Montserrat Bold" pitchFamily="34" charset="-122"/>
                <a:cs typeface="Montserrat Bold" pitchFamily="34" charset="-120"/>
              </a:rPr>
              <a:t>Value</a:t>
            </a:r>
            <a:endParaRPr lang="en-US" sz="1250" dirty="0"/>
          </a:p>
        </p:txBody>
      </p:sp>
      <p:sp>
        <p:nvSpPr>
          <p:cNvPr id="13" name="Text 7"/>
          <p:cNvSpPr/>
          <p:nvPr/>
        </p:nvSpPr>
        <p:spPr>
          <a:xfrm>
            <a:off x="9705737" y="4192548"/>
            <a:ext cx="4207669" cy="230386"/>
          </a:xfrm>
          <a:prstGeom prst="rect">
            <a:avLst/>
          </a:prstGeom>
          <a:noFill/>
          <a:ln/>
        </p:spPr>
        <p:txBody>
          <a:bodyPr wrap="none" lIns="0" tIns="0" rIns="0" bIns="0" rtlCol="0" anchor="t"/>
          <a:lstStyle/>
          <a:p>
            <a:pPr marL="0" indent="0" algn="l">
              <a:lnSpc>
                <a:spcPts val="1650"/>
              </a:lnSpc>
              <a:buNone/>
            </a:pPr>
            <a:r>
              <a:rPr lang="en-US" sz="1100" dirty="0">
                <a:solidFill>
                  <a:srgbClr val="E2E6E9"/>
                </a:solidFill>
                <a:latin typeface="Source Sans 3" pitchFamily="34" charset="0"/>
                <a:ea typeface="Source Sans 3" pitchFamily="34" charset="-122"/>
                <a:cs typeface="Source Sans 3" pitchFamily="34" charset="-120"/>
              </a:rPr>
              <a:t>The setting for the chosen property (e.g., </a:t>
            </a:r>
            <a:r>
              <a:rPr lang="en-US" sz="1100" dirty="0">
                <a:solidFill>
                  <a:srgbClr val="E2E6E9"/>
                </a:solidFill>
                <a:highlight>
                  <a:srgbClr val="1E1F20"/>
                </a:highlight>
                <a:latin typeface="Consolas" pitchFamily="34" charset="0"/>
                <a:ea typeface="Consolas" pitchFamily="34" charset="-122"/>
                <a:cs typeface="Consolas" pitchFamily="34" charset="-120"/>
              </a:rPr>
              <a:t>blue</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16px</a:t>
            </a:r>
            <a:r>
              <a:rPr lang="en-US" sz="1100" dirty="0">
                <a:solidFill>
                  <a:srgbClr val="E2E6E9"/>
                </a:solidFill>
                <a:latin typeface="Source Sans 3" pitchFamily="34" charset="0"/>
                <a:ea typeface="Source Sans 3" pitchFamily="34" charset="-122"/>
                <a:cs typeface="Source Sans 3" pitchFamily="34" charset="-120"/>
              </a:rPr>
              <a:t>, </a:t>
            </a:r>
            <a:r>
              <a:rPr lang="en-US" sz="1100" dirty="0">
                <a:solidFill>
                  <a:srgbClr val="E2E6E9"/>
                </a:solidFill>
                <a:highlight>
                  <a:srgbClr val="1E1F20"/>
                </a:highlight>
                <a:latin typeface="Consolas" pitchFamily="34" charset="0"/>
                <a:ea typeface="Consolas" pitchFamily="34" charset="-122"/>
                <a:cs typeface="Consolas" pitchFamily="34" charset="-120"/>
              </a:rPr>
              <a:t>#F0F0F0</a:t>
            </a:r>
            <a:r>
              <a:rPr lang="en-US" sz="1100" dirty="0">
                <a:solidFill>
                  <a:srgbClr val="E2E6E9"/>
                </a:solidFill>
                <a:latin typeface="Source Sans 3" pitchFamily="34" charset="0"/>
                <a:ea typeface="Source Sans 3" pitchFamily="34" charset="-122"/>
                <a:cs typeface="Source Sans 3" pitchFamily="34" charset="-120"/>
              </a:rPr>
              <a:t>).</a:t>
            </a:r>
            <a:endParaRPr lang="en-US" sz="1100" dirty="0"/>
          </a:p>
        </p:txBody>
      </p:sp>
      <p:sp>
        <p:nvSpPr>
          <p:cNvPr id="14" name="Text 8"/>
          <p:cNvSpPr/>
          <p:nvPr/>
        </p:nvSpPr>
        <p:spPr>
          <a:xfrm>
            <a:off x="573643" y="5011698"/>
            <a:ext cx="1955602" cy="244435"/>
          </a:xfrm>
          <a:prstGeom prst="rect">
            <a:avLst/>
          </a:prstGeom>
          <a:noFill/>
          <a:ln/>
        </p:spPr>
        <p:txBody>
          <a:bodyPr wrap="none" lIns="0" tIns="0" rIns="0" bIns="0" rtlCol="0" anchor="t"/>
          <a:lstStyle/>
          <a:p>
            <a:pPr marL="0" indent="0" algn="l">
              <a:lnSpc>
                <a:spcPts val="1900"/>
              </a:lnSpc>
              <a:buNone/>
            </a:pPr>
            <a:r>
              <a:rPr lang="en-US" sz="1500" b="1" dirty="0">
                <a:solidFill>
                  <a:srgbClr val="FFFFFF"/>
                </a:solidFill>
                <a:latin typeface="Montserrat Bold" pitchFamily="34" charset="0"/>
                <a:ea typeface="Montserrat Bold" pitchFamily="34" charset="-122"/>
                <a:cs typeface="Montserrat Bold" pitchFamily="34" charset="-120"/>
              </a:rPr>
              <a:t>Code Example:</a:t>
            </a:r>
            <a:endParaRPr lang="en-US" sz="1500" dirty="0"/>
          </a:p>
        </p:txBody>
      </p:sp>
      <p:sp>
        <p:nvSpPr>
          <p:cNvPr id="15" name="Shape 9"/>
          <p:cNvSpPr/>
          <p:nvPr/>
        </p:nvSpPr>
        <p:spPr>
          <a:xfrm>
            <a:off x="573643" y="5471160"/>
            <a:ext cx="13483114" cy="2366486"/>
          </a:xfrm>
          <a:prstGeom prst="roundRect">
            <a:avLst>
              <a:gd name="adj" fmla="val 909"/>
            </a:avLst>
          </a:prstGeom>
          <a:solidFill>
            <a:srgbClr val="1E1F20"/>
          </a:solidFill>
          <a:ln/>
        </p:spPr>
      </p:sp>
      <p:sp>
        <p:nvSpPr>
          <p:cNvPr id="16" name="Shape 10"/>
          <p:cNvSpPr/>
          <p:nvPr/>
        </p:nvSpPr>
        <p:spPr>
          <a:xfrm>
            <a:off x="566499" y="5471160"/>
            <a:ext cx="13497401" cy="2366486"/>
          </a:xfrm>
          <a:prstGeom prst="roundRect">
            <a:avLst>
              <a:gd name="adj" fmla="val 909"/>
            </a:avLst>
          </a:prstGeom>
          <a:solidFill>
            <a:srgbClr val="1E1F20"/>
          </a:solidFill>
          <a:ln/>
        </p:spPr>
      </p:sp>
      <p:sp>
        <p:nvSpPr>
          <p:cNvPr id="17" name="Text 11"/>
          <p:cNvSpPr/>
          <p:nvPr/>
        </p:nvSpPr>
        <p:spPr>
          <a:xfrm>
            <a:off x="709851" y="5578673"/>
            <a:ext cx="13210699" cy="2151459"/>
          </a:xfrm>
          <a:prstGeom prst="rect">
            <a:avLst/>
          </a:prstGeom>
          <a:noFill/>
          <a:ln/>
        </p:spPr>
        <p:txBody>
          <a:bodyPr wrap="square" lIns="0" tIns="0" rIns="0" bIns="0" rtlCol="0" anchor="t"/>
          <a:lstStyle/>
          <a:p>
            <a:pPr marL="0" indent="0" algn="l">
              <a:lnSpc>
                <a:spcPts val="1650"/>
              </a:lnSpc>
              <a:buNone/>
            </a:pPr>
            <a:r>
              <a:rPr lang="en-US" sz="1100" dirty="0">
                <a:solidFill>
                  <a:srgbClr val="E2E6E9"/>
                </a:solidFill>
                <a:highlight>
                  <a:srgbClr val="1E1F20"/>
                </a:highlight>
                <a:latin typeface="Consolas" pitchFamily="34" charset="0"/>
                <a:ea typeface="Consolas" pitchFamily="34" charset="-122"/>
                <a:cs typeface="Consolas" pitchFamily="34" charset="-120"/>
              </a:rPr>
              <a:t>selector {
 property: value;
}
/* Example: */
p {
 color: #333;
 font-size: 16px;
}
</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7219" y="417433"/>
            <a:ext cx="6201132" cy="431244"/>
          </a:xfrm>
          <a:prstGeom prst="rect">
            <a:avLst/>
          </a:prstGeom>
          <a:noFill/>
          <a:ln/>
        </p:spPr>
        <p:txBody>
          <a:bodyPr wrap="none" lIns="0" tIns="0" rIns="0" bIns="0" rtlCol="0" anchor="t"/>
          <a:lstStyle/>
          <a:p>
            <a:pPr marL="0" indent="0" algn="l">
              <a:lnSpc>
                <a:spcPts val="3350"/>
              </a:lnSpc>
              <a:buNone/>
            </a:pPr>
            <a:r>
              <a:rPr lang="en-US" sz="2700" b="1" dirty="0">
                <a:solidFill>
                  <a:srgbClr val="FFFFFF"/>
                </a:solidFill>
                <a:latin typeface="Montserrat Bold" pitchFamily="34" charset="0"/>
                <a:ea typeface="Montserrat Bold" pitchFamily="34" charset="-122"/>
                <a:cs typeface="Montserrat Bold" pitchFamily="34" charset="-120"/>
              </a:rPr>
              <a:t>CSS Selectors: Targeting Elements</a:t>
            </a:r>
            <a:endParaRPr lang="en-US" sz="2700" dirty="0"/>
          </a:p>
        </p:txBody>
      </p:sp>
      <p:sp>
        <p:nvSpPr>
          <p:cNvPr id="3" name="Text 1"/>
          <p:cNvSpPr/>
          <p:nvPr/>
        </p:nvSpPr>
        <p:spPr>
          <a:xfrm>
            <a:off x="607219" y="1152287"/>
            <a:ext cx="13415963" cy="227648"/>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Selectors are the foundation of CSS, allowing you to precisely target the HTML elements you wish to style. Different types of selectors offer varying levels of specificity and control.</a:t>
            </a:r>
            <a:endParaRPr lang="en-US" sz="1150" dirty="0"/>
          </a:p>
        </p:txBody>
      </p:sp>
      <p:pic>
        <p:nvPicPr>
          <p:cNvPr id="4" name="Image 0" descr="preencoded.png"/>
          <p:cNvPicPr>
            <a:picLocks noChangeAspect="1"/>
          </p:cNvPicPr>
          <p:nvPr/>
        </p:nvPicPr>
        <p:blipFill>
          <a:blip r:embed="rId3"/>
          <a:stretch>
            <a:fillRect/>
          </a:stretch>
        </p:blipFill>
        <p:spPr>
          <a:xfrm>
            <a:off x="614839" y="1650921"/>
            <a:ext cx="4385905" cy="4385905"/>
          </a:xfrm>
          <a:prstGeom prst="rect">
            <a:avLst/>
          </a:prstGeom>
        </p:spPr>
      </p:pic>
      <p:pic>
        <p:nvPicPr>
          <p:cNvPr id="5" name="Image 1" descr="preencoded.png"/>
          <p:cNvPicPr>
            <a:picLocks noChangeAspect="1"/>
          </p:cNvPicPr>
          <p:nvPr/>
        </p:nvPicPr>
        <p:blipFill>
          <a:blip r:embed="rId4"/>
          <a:stretch>
            <a:fillRect/>
          </a:stretch>
        </p:blipFill>
        <p:spPr>
          <a:xfrm>
            <a:off x="5122188" y="1650921"/>
            <a:ext cx="4385905" cy="4385905"/>
          </a:xfrm>
          <a:prstGeom prst="rect">
            <a:avLst/>
          </a:prstGeom>
        </p:spPr>
      </p:pic>
      <p:pic>
        <p:nvPicPr>
          <p:cNvPr id="6" name="Image 2" descr="preencoded.png"/>
          <p:cNvPicPr>
            <a:picLocks noChangeAspect="1"/>
          </p:cNvPicPr>
          <p:nvPr/>
        </p:nvPicPr>
        <p:blipFill>
          <a:blip r:embed="rId5"/>
          <a:stretch>
            <a:fillRect/>
          </a:stretch>
        </p:blipFill>
        <p:spPr>
          <a:xfrm>
            <a:off x="9629537" y="1650921"/>
            <a:ext cx="4385905" cy="4385905"/>
          </a:xfrm>
          <a:prstGeom prst="rect">
            <a:avLst/>
          </a:prstGeom>
        </p:spPr>
      </p:pic>
      <p:sp>
        <p:nvSpPr>
          <p:cNvPr id="7" name="Shape 2"/>
          <p:cNvSpPr/>
          <p:nvPr/>
        </p:nvSpPr>
        <p:spPr>
          <a:xfrm>
            <a:off x="607219" y="6307812"/>
            <a:ext cx="341590" cy="341590"/>
          </a:xfrm>
          <a:prstGeom prst="roundRect">
            <a:avLst>
              <a:gd name="adj" fmla="val 6667"/>
            </a:avLst>
          </a:prstGeom>
          <a:solidFill>
            <a:srgbClr val="303132"/>
          </a:solidFill>
          <a:ln/>
        </p:spPr>
      </p:sp>
      <p:sp>
        <p:nvSpPr>
          <p:cNvPr id="8" name="Text 3"/>
          <p:cNvSpPr/>
          <p:nvPr/>
        </p:nvSpPr>
        <p:spPr>
          <a:xfrm>
            <a:off x="1100614" y="6359962"/>
            <a:ext cx="1725216" cy="215622"/>
          </a:xfrm>
          <a:prstGeom prst="rect">
            <a:avLst/>
          </a:prstGeom>
          <a:noFill/>
          <a:ln/>
        </p:spPr>
        <p:txBody>
          <a:bodyPr wrap="none" lIns="0" tIns="0" rIns="0" bIns="0" rtlCol="0" anchor="t"/>
          <a:lstStyle/>
          <a:p>
            <a:pPr marL="0" indent="0" algn="l">
              <a:lnSpc>
                <a:spcPts val="1650"/>
              </a:lnSpc>
              <a:buNone/>
            </a:pPr>
            <a:r>
              <a:rPr lang="en-US" sz="1350" b="1" dirty="0">
                <a:solidFill>
                  <a:srgbClr val="E2E6E9"/>
                </a:solidFill>
                <a:latin typeface="Montserrat Bold" pitchFamily="34" charset="0"/>
                <a:ea typeface="Montserrat Bold" pitchFamily="34" charset="-122"/>
                <a:cs typeface="Montserrat Bold" pitchFamily="34" charset="-120"/>
              </a:rPr>
              <a:t>Tag Selector</a:t>
            </a:r>
            <a:endParaRPr lang="en-US" sz="1350" dirty="0"/>
          </a:p>
        </p:txBody>
      </p:sp>
      <p:sp>
        <p:nvSpPr>
          <p:cNvPr id="9" name="Text 4"/>
          <p:cNvSpPr/>
          <p:nvPr/>
        </p:nvSpPr>
        <p:spPr>
          <a:xfrm>
            <a:off x="1100614" y="6666667"/>
            <a:ext cx="6119693" cy="470535"/>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Targets all instances of a specific HTML tag. For example, </a:t>
            </a:r>
            <a:r>
              <a:rPr lang="en-US" sz="1150" dirty="0">
                <a:solidFill>
                  <a:srgbClr val="E2E6E9"/>
                </a:solidFill>
                <a:highlight>
                  <a:srgbClr val="1E1F20"/>
                </a:highlight>
                <a:latin typeface="Consolas" pitchFamily="34" charset="0"/>
                <a:ea typeface="Consolas" pitchFamily="34" charset="-122"/>
                <a:cs typeface="Consolas" pitchFamily="34" charset="-120"/>
              </a:rPr>
              <a:t>p { color: grey; }</a:t>
            </a:r>
            <a:r>
              <a:rPr lang="en-US" sz="1150" dirty="0">
                <a:solidFill>
                  <a:srgbClr val="E2E6E9"/>
                </a:solidFill>
                <a:latin typeface="Source Sans 3" pitchFamily="34" charset="0"/>
                <a:ea typeface="Source Sans 3" pitchFamily="34" charset="-122"/>
                <a:cs typeface="Source Sans 3" pitchFamily="34" charset="-120"/>
              </a:rPr>
              <a:t> will style all paragraph elements.</a:t>
            </a:r>
            <a:endParaRPr lang="en-US" sz="1150" dirty="0"/>
          </a:p>
        </p:txBody>
      </p:sp>
      <p:sp>
        <p:nvSpPr>
          <p:cNvPr id="10" name="Shape 5"/>
          <p:cNvSpPr/>
          <p:nvPr/>
        </p:nvSpPr>
        <p:spPr>
          <a:xfrm>
            <a:off x="7410093" y="6307812"/>
            <a:ext cx="341590" cy="341590"/>
          </a:xfrm>
          <a:prstGeom prst="roundRect">
            <a:avLst>
              <a:gd name="adj" fmla="val 6667"/>
            </a:avLst>
          </a:prstGeom>
          <a:solidFill>
            <a:srgbClr val="303132"/>
          </a:solidFill>
          <a:ln/>
        </p:spPr>
      </p:sp>
      <p:sp>
        <p:nvSpPr>
          <p:cNvPr id="11" name="Text 6"/>
          <p:cNvSpPr/>
          <p:nvPr/>
        </p:nvSpPr>
        <p:spPr>
          <a:xfrm>
            <a:off x="7903488" y="6359962"/>
            <a:ext cx="1725216" cy="215622"/>
          </a:xfrm>
          <a:prstGeom prst="rect">
            <a:avLst/>
          </a:prstGeom>
          <a:noFill/>
          <a:ln/>
        </p:spPr>
        <p:txBody>
          <a:bodyPr wrap="none" lIns="0" tIns="0" rIns="0" bIns="0" rtlCol="0" anchor="t"/>
          <a:lstStyle/>
          <a:p>
            <a:pPr marL="0" indent="0" algn="l">
              <a:lnSpc>
                <a:spcPts val="1650"/>
              </a:lnSpc>
              <a:buNone/>
            </a:pPr>
            <a:r>
              <a:rPr lang="en-US" sz="1350" b="1" dirty="0">
                <a:solidFill>
                  <a:srgbClr val="E2E6E9"/>
                </a:solidFill>
                <a:latin typeface="Montserrat Bold" pitchFamily="34" charset="0"/>
                <a:ea typeface="Montserrat Bold" pitchFamily="34" charset="-122"/>
                <a:cs typeface="Montserrat Bold" pitchFamily="34" charset="-120"/>
              </a:rPr>
              <a:t>Class Selector</a:t>
            </a:r>
            <a:endParaRPr lang="en-US" sz="1350" dirty="0"/>
          </a:p>
        </p:txBody>
      </p:sp>
      <p:sp>
        <p:nvSpPr>
          <p:cNvPr id="12" name="Text 7"/>
          <p:cNvSpPr/>
          <p:nvPr/>
        </p:nvSpPr>
        <p:spPr>
          <a:xfrm>
            <a:off x="7903488" y="6666667"/>
            <a:ext cx="6119693" cy="485775"/>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Targets elements with a specific class attribute. Indicated by a dot (</a:t>
            </a:r>
            <a:r>
              <a:rPr lang="en-US" sz="1150" dirty="0">
                <a:solidFill>
                  <a:srgbClr val="E2E6E9"/>
                </a:solidFill>
                <a:highlight>
                  <a:srgbClr val="1E1F20"/>
                </a:highlight>
                <a:latin typeface="Consolas" pitchFamily="34" charset="0"/>
                <a:ea typeface="Consolas" pitchFamily="34" charset="-122"/>
                <a:cs typeface="Consolas" pitchFamily="34" charset="-120"/>
              </a:rPr>
              <a:t>.</a:t>
            </a:r>
            <a:r>
              <a:rPr lang="en-US" sz="1150" dirty="0">
                <a:solidFill>
                  <a:srgbClr val="E2E6E9"/>
                </a:solidFill>
                <a:latin typeface="Source Sans 3" pitchFamily="34" charset="0"/>
                <a:ea typeface="Source Sans 3" pitchFamily="34" charset="-122"/>
                <a:cs typeface="Source Sans 3" pitchFamily="34" charset="-120"/>
              </a:rPr>
              <a:t>), e.g., </a:t>
            </a:r>
            <a:r>
              <a:rPr lang="en-US" sz="1150" dirty="0">
                <a:solidFill>
                  <a:srgbClr val="E2E6E9"/>
                </a:solidFill>
                <a:highlight>
                  <a:srgbClr val="1E1F20"/>
                </a:highlight>
                <a:latin typeface="Consolas" pitchFamily="34" charset="0"/>
                <a:ea typeface="Consolas" pitchFamily="34" charset="-122"/>
                <a:cs typeface="Consolas" pitchFamily="34" charset="-120"/>
              </a:rPr>
              <a:t>.my-class { font-weight: bold; }</a:t>
            </a:r>
            <a:r>
              <a:rPr lang="en-US" sz="1150" dirty="0">
                <a:solidFill>
                  <a:srgbClr val="E2E6E9"/>
                </a:solidFill>
                <a:latin typeface="Source Sans 3" pitchFamily="34" charset="0"/>
                <a:ea typeface="Source Sans 3" pitchFamily="34" charset="-122"/>
                <a:cs typeface="Source Sans 3" pitchFamily="34" charset="-120"/>
              </a:rPr>
              <a:t>. Classes can be applied to multiple elements.</a:t>
            </a:r>
            <a:endParaRPr lang="en-US" sz="1150" dirty="0"/>
          </a:p>
        </p:txBody>
      </p:sp>
      <p:sp>
        <p:nvSpPr>
          <p:cNvPr id="13" name="Shape 8"/>
          <p:cNvSpPr/>
          <p:nvPr/>
        </p:nvSpPr>
        <p:spPr>
          <a:xfrm>
            <a:off x="607219" y="7456051"/>
            <a:ext cx="341590" cy="341590"/>
          </a:xfrm>
          <a:prstGeom prst="roundRect">
            <a:avLst>
              <a:gd name="adj" fmla="val 6667"/>
            </a:avLst>
          </a:prstGeom>
          <a:solidFill>
            <a:srgbClr val="303132"/>
          </a:solidFill>
          <a:ln/>
        </p:spPr>
      </p:sp>
      <p:sp>
        <p:nvSpPr>
          <p:cNvPr id="14" name="Text 9"/>
          <p:cNvSpPr/>
          <p:nvPr/>
        </p:nvSpPr>
        <p:spPr>
          <a:xfrm>
            <a:off x="1100614" y="7508200"/>
            <a:ext cx="1725216" cy="215622"/>
          </a:xfrm>
          <a:prstGeom prst="rect">
            <a:avLst/>
          </a:prstGeom>
          <a:noFill/>
          <a:ln/>
        </p:spPr>
        <p:txBody>
          <a:bodyPr wrap="none" lIns="0" tIns="0" rIns="0" bIns="0" rtlCol="0" anchor="t"/>
          <a:lstStyle/>
          <a:p>
            <a:pPr marL="0" indent="0" algn="l">
              <a:lnSpc>
                <a:spcPts val="1650"/>
              </a:lnSpc>
              <a:buNone/>
            </a:pPr>
            <a:r>
              <a:rPr lang="en-US" sz="1350" b="1" dirty="0">
                <a:solidFill>
                  <a:srgbClr val="E2E6E9"/>
                </a:solidFill>
                <a:latin typeface="Montserrat Bold" pitchFamily="34" charset="0"/>
                <a:ea typeface="Montserrat Bold" pitchFamily="34" charset="-122"/>
                <a:cs typeface="Montserrat Bold" pitchFamily="34" charset="-120"/>
              </a:rPr>
              <a:t>ID Selector</a:t>
            </a:r>
            <a:endParaRPr lang="en-US" sz="1350" dirty="0"/>
          </a:p>
        </p:txBody>
      </p:sp>
      <p:sp>
        <p:nvSpPr>
          <p:cNvPr id="15" name="Text 10"/>
          <p:cNvSpPr/>
          <p:nvPr/>
        </p:nvSpPr>
        <p:spPr>
          <a:xfrm>
            <a:off x="1100614" y="7814905"/>
            <a:ext cx="6119693" cy="485775"/>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Targets a single element with a unique ID attribute. Indicated by a hash (</a:t>
            </a:r>
            <a:r>
              <a:rPr lang="en-US" sz="1150" dirty="0">
                <a:solidFill>
                  <a:srgbClr val="E2E6E9"/>
                </a:solidFill>
                <a:highlight>
                  <a:srgbClr val="1E1F20"/>
                </a:highlight>
                <a:latin typeface="Consolas" pitchFamily="34" charset="0"/>
                <a:ea typeface="Consolas" pitchFamily="34" charset="-122"/>
                <a:cs typeface="Consolas" pitchFamily="34" charset="-120"/>
              </a:rPr>
              <a:t>#</a:t>
            </a:r>
            <a:r>
              <a:rPr lang="en-US" sz="1150" dirty="0">
                <a:solidFill>
                  <a:srgbClr val="E2E6E9"/>
                </a:solidFill>
                <a:latin typeface="Source Sans 3" pitchFamily="34" charset="0"/>
                <a:ea typeface="Source Sans 3" pitchFamily="34" charset="-122"/>
                <a:cs typeface="Source Sans 3" pitchFamily="34" charset="-120"/>
              </a:rPr>
              <a:t>), e.g., </a:t>
            </a:r>
            <a:r>
              <a:rPr lang="en-US" sz="1150" dirty="0">
                <a:solidFill>
                  <a:srgbClr val="E2E6E9"/>
                </a:solidFill>
                <a:highlight>
                  <a:srgbClr val="1E1F20"/>
                </a:highlight>
                <a:latin typeface="Consolas" pitchFamily="34" charset="0"/>
                <a:ea typeface="Consolas" pitchFamily="34" charset="-122"/>
                <a:cs typeface="Consolas" pitchFamily="34" charset="-120"/>
              </a:rPr>
              <a:t>#my-id { border: 1px solid black; }</a:t>
            </a:r>
            <a:r>
              <a:rPr lang="en-US" sz="1150" dirty="0">
                <a:solidFill>
                  <a:srgbClr val="E2E6E9"/>
                </a:solidFill>
                <a:latin typeface="Source Sans 3" pitchFamily="34" charset="0"/>
                <a:ea typeface="Source Sans 3" pitchFamily="34" charset="-122"/>
                <a:cs typeface="Source Sans 3" pitchFamily="34" charset="-120"/>
              </a:rPr>
              <a:t>. IDs must be unique per page.</a:t>
            </a:r>
            <a:endParaRPr lang="en-US" sz="1150" dirty="0"/>
          </a:p>
        </p:txBody>
      </p:sp>
      <p:sp>
        <p:nvSpPr>
          <p:cNvPr id="16" name="Shape 11"/>
          <p:cNvSpPr/>
          <p:nvPr/>
        </p:nvSpPr>
        <p:spPr>
          <a:xfrm>
            <a:off x="7410093" y="7456051"/>
            <a:ext cx="341590" cy="341590"/>
          </a:xfrm>
          <a:prstGeom prst="roundRect">
            <a:avLst>
              <a:gd name="adj" fmla="val 6667"/>
            </a:avLst>
          </a:prstGeom>
          <a:solidFill>
            <a:srgbClr val="303132"/>
          </a:solidFill>
          <a:ln/>
        </p:spPr>
      </p:sp>
      <p:sp>
        <p:nvSpPr>
          <p:cNvPr id="17" name="Text 12"/>
          <p:cNvSpPr/>
          <p:nvPr/>
        </p:nvSpPr>
        <p:spPr>
          <a:xfrm>
            <a:off x="7903488" y="7508200"/>
            <a:ext cx="1725216" cy="215622"/>
          </a:xfrm>
          <a:prstGeom prst="rect">
            <a:avLst/>
          </a:prstGeom>
          <a:noFill/>
          <a:ln/>
        </p:spPr>
        <p:txBody>
          <a:bodyPr wrap="none" lIns="0" tIns="0" rIns="0" bIns="0" rtlCol="0" anchor="t"/>
          <a:lstStyle/>
          <a:p>
            <a:pPr marL="0" indent="0" algn="l">
              <a:lnSpc>
                <a:spcPts val="1650"/>
              </a:lnSpc>
              <a:buNone/>
            </a:pPr>
            <a:r>
              <a:rPr lang="en-US" sz="1350" b="1" dirty="0">
                <a:solidFill>
                  <a:srgbClr val="E2E6E9"/>
                </a:solidFill>
                <a:latin typeface="Montserrat Bold" pitchFamily="34" charset="0"/>
                <a:ea typeface="Montserrat Bold" pitchFamily="34" charset="-122"/>
                <a:cs typeface="Montserrat Bold" pitchFamily="34" charset="-120"/>
              </a:rPr>
              <a:t>:hover Selector</a:t>
            </a:r>
            <a:endParaRPr lang="en-US" sz="1350" dirty="0"/>
          </a:p>
        </p:txBody>
      </p:sp>
      <p:sp>
        <p:nvSpPr>
          <p:cNvPr id="18" name="Text 13"/>
          <p:cNvSpPr/>
          <p:nvPr/>
        </p:nvSpPr>
        <p:spPr>
          <a:xfrm>
            <a:off x="7903488" y="7814905"/>
            <a:ext cx="6119693" cy="470535"/>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A pseudo-class selector that applies styles when a user's mouse cursor is over an element, e.g., </a:t>
            </a:r>
            <a:r>
              <a:rPr lang="en-US" sz="1150" dirty="0">
                <a:solidFill>
                  <a:srgbClr val="E2E6E9"/>
                </a:solidFill>
                <a:highlight>
                  <a:srgbClr val="1E1F20"/>
                </a:highlight>
                <a:latin typeface="Consolas" pitchFamily="34" charset="0"/>
                <a:ea typeface="Consolas" pitchFamily="34" charset="-122"/>
                <a:cs typeface="Consolas" pitchFamily="34" charset="-120"/>
              </a:rPr>
              <a:t>button:hover { background-color: blue; }</a:t>
            </a:r>
            <a:r>
              <a:rPr lang="en-US" sz="1150" dirty="0">
                <a:solidFill>
                  <a:srgbClr val="E2E6E9"/>
                </a:solidFill>
                <a:latin typeface="Source Sans 3" pitchFamily="34" charset="0"/>
                <a:ea typeface="Source Sans 3" pitchFamily="34" charset="-122"/>
                <a:cs typeface="Source Sans 3" pitchFamily="34" charset="-120"/>
              </a:rPr>
              <a:t>. Great for interactive effects.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2709" y="515898"/>
            <a:ext cx="4541282" cy="513278"/>
          </a:xfrm>
          <a:prstGeom prst="rect">
            <a:avLst/>
          </a:prstGeom>
          <a:noFill/>
          <a:ln/>
        </p:spPr>
        <p:txBody>
          <a:bodyPr wrap="none" lIns="0" tIns="0" rIns="0" bIns="0" rtlCol="0" anchor="t"/>
          <a:lstStyle/>
          <a:p>
            <a:pPr marL="0" indent="0" algn="l">
              <a:lnSpc>
                <a:spcPts val="4000"/>
              </a:lnSpc>
              <a:buNone/>
            </a:pPr>
            <a:r>
              <a:rPr lang="en-US" sz="3200" b="1" dirty="0">
                <a:solidFill>
                  <a:srgbClr val="FFFFFF"/>
                </a:solidFill>
                <a:latin typeface="Montserrat Bold" pitchFamily="34" charset="0"/>
                <a:ea typeface="Montserrat Bold" pitchFamily="34" charset="-122"/>
                <a:cs typeface="Montserrat Bold" pitchFamily="34" charset="-120"/>
              </a:rPr>
              <a:t>Styling Text with CSS</a:t>
            </a:r>
            <a:endParaRPr lang="en-US" sz="3200" dirty="0"/>
          </a:p>
        </p:txBody>
      </p:sp>
      <p:sp>
        <p:nvSpPr>
          <p:cNvPr id="3" name="Text 1"/>
          <p:cNvSpPr/>
          <p:nvPr/>
        </p:nvSpPr>
        <p:spPr>
          <a:xfrm>
            <a:off x="722709" y="1390531"/>
            <a:ext cx="13184981" cy="542211"/>
          </a:xfrm>
          <a:prstGeom prst="rect">
            <a:avLst/>
          </a:prstGeom>
          <a:noFill/>
          <a:ln/>
        </p:spPr>
        <p:txBody>
          <a:bodyPr wrap="square" lIns="0" tIns="0" rIns="0" bIns="0" rtlCol="0" anchor="t"/>
          <a:lstStyle/>
          <a:p>
            <a:pPr marL="0" indent="0" algn="l">
              <a:lnSpc>
                <a:spcPts val="2100"/>
              </a:lnSpc>
              <a:buNone/>
            </a:pPr>
            <a:r>
              <a:rPr lang="en-US" sz="1400" dirty="0">
                <a:solidFill>
                  <a:srgbClr val="E2E6E9"/>
                </a:solidFill>
                <a:latin typeface="Source Sans 3" pitchFamily="34" charset="0"/>
                <a:ea typeface="Source Sans 3" pitchFamily="34" charset="-122"/>
                <a:cs typeface="Source Sans 3" pitchFamily="34" charset="-120"/>
              </a:rPr>
              <a:t>CSS provides extensive properties for controlling every aspect of your text, from its size and weight to its alignment and transformation. Make your content readable and aesthetically pleasing.</a:t>
            </a:r>
            <a:endParaRPr lang="en-US" sz="1400" dirty="0"/>
          </a:p>
        </p:txBody>
      </p:sp>
      <p:sp>
        <p:nvSpPr>
          <p:cNvPr id="4" name="Text 2"/>
          <p:cNvSpPr/>
          <p:nvPr/>
        </p:nvSpPr>
        <p:spPr>
          <a:xfrm>
            <a:off x="722709" y="2298502"/>
            <a:ext cx="6372106" cy="278725"/>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font-size</a:t>
            </a:r>
            <a:r>
              <a:rPr lang="en-US" sz="1400" dirty="0">
                <a:solidFill>
                  <a:srgbClr val="E2E6E9"/>
                </a:solidFill>
                <a:latin typeface="Source Sans 3" pitchFamily="34" charset="0"/>
                <a:ea typeface="Source Sans 3" pitchFamily="34" charset="-122"/>
                <a:cs typeface="Source Sans 3" pitchFamily="34" charset="-120"/>
              </a:rPr>
              <a:t>: Controls the size of the text (e.g., </a:t>
            </a:r>
            <a:r>
              <a:rPr lang="en-US" sz="1400" dirty="0">
                <a:solidFill>
                  <a:srgbClr val="E2E6E9"/>
                </a:solidFill>
                <a:highlight>
                  <a:srgbClr val="1E1F20"/>
                </a:highlight>
                <a:latin typeface="Consolas" pitchFamily="34" charset="0"/>
                <a:ea typeface="Consolas" pitchFamily="34" charset="-122"/>
                <a:cs typeface="Consolas" pitchFamily="34" charset="-120"/>
              </a:rPr>
              <a:t>16px</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1.2em</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5" name="Text 3"/>
          <p:cNvSpPr/>
          <p:nvPr/>
        </p:nvSpPr>
        <p:spPr>
          <a:xfrm>
            <a:off x="722709" y="2640449"/>
            <a:ext cx="6372106" cy="278725"/>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font-weight</a:t>
            </a:r>
            <a:r>
              <a:rPr lang="en-US" sz="1400" dirty="0">
                <a:solidFill>
                  <a:srgbClr val="E2E6E9"/>
                </a:solidFill>
                <a:latin typeface="Source Sans 3" pitchFamily="34" charset="0"/>
                <a:ea typeface="Source Sans 3" pitchFamily="34" charset="-122"/>
                <a:cs typeface="Source Sans 3" pitchFamily="34" charset="-120"/>
              </a:rPr>
              <a:t>: Sets the thickness of characters (e.g., </a:t>
            </a:r>
            <a:r>
              <a:rPr lang="en-US" sz="1400" dirty="0">
                <a:solidFill>
                  <a:srgbClr val="E2E6E9"/>
                </a:solidFill>
                <a:highlight>
                  <a:srgbClr val="1E1F20"/>
                </a:highlight>
                <a:latin typeface="Consolas" pitchFamily="34" charset="0"/>
                <a:ea typeface="Consolas" pitchFamily="34" charset="-122"/>
                <a:cs typeface="Consolas" pitchFamily="34" charset="-120"/>
              </a:rPr>
              <a:t>normal</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bold</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700</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6" name="Text 4"/>
          <p:cNvSpPr/>
          <p:nvPr/>
        </p:nvSpPr>
        <p:spPr>
          <a:xfrm>
            <a:off x="722709" y="2982397"/>
            <a:ext cx="6372106" cy="278725"/>
          </a:xfrm>
          <a:prstGeom prst="rect">
            <a:avLst/>
          </a:prstGeom>
          <a:noFill/>
          <a:ln/>
        </p:spPr>
        <p:txBody>
          <a:bodyPr wrap="none" lIns="0" tIns="0" rIns="0" bIns="0" rtlCol="0" anchor="t"/>
          <a:lstStyle/>
          <a:p>
            <a:pPr marL="342900" indent="-342900" algn="l">
              <a:lnSpc>
                <a:spcPts val="2100"/>
              </a:lnSpc>
              <a:buSzPct val="100000"/>
              <a:buChar char="•"/>
            </a:pPr>
            <a:endParaRPr lang="en-US" sz="1400" dirty="0"/>
          </a:p>
        </p:txBody>
      </p:sp>
      <p:sp>
        <p:nvSpPr>
          <p:cNvPr id="7" name="Text 5"/>
          <p:cNvSpPr/>
          <p:nvPr/>
        </p:nvSpPr>
        <p:spPr>
          <a:xfrm>
            <a:off x="722709" y="2919174"/>
            <a:ext cx="6372106" cy="683895"/>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font-family</a:t>
            </a:r>
            <a:r>
              <a:rPr lang="en-US" sz="1400" dirty="0">
                <a:solidFill>
                  <a:srgbClr val="E2E6E9"/>
                </a:solidFill>
                <a:latin typeface="Source Sans 3" pitchFamily="34" charset="0"/>
                <a:ea typeface="Source Sans 3" pitchFamily="34" charset="-122"/>
                <a:cs typeface="Source Sans 3" pitchFamily="34" charset="-120"/>
              </a:rPr>
              <a:t>: Specifies the typeface for the text (e.g., </a:t>
            </a:r>
            <a:r>
              <a:rPr lang="en-US" sz="1400" dirty="0">
                <a:solidFill>
                  <a:srgbClr val="E2E6E9"/>
                </a:solidFill>
                <a:highlight>
                  <a:srgbClr val="1E1F20"/>
                </a:highlight>
                <a:latin typeface="Consolas" pitchFamily="34" charset="0"/>
                <a:ea typeface="Consolas" pitchFamily="34" charset="-122"/>
                <a:cs typeface="Consolas" pitchFamily="34" charset="-120"/>
              </a:rPr>
              <a:t>Arial, sans-serif</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8" name="Text 6"/>
          <p:cNvSpPr/>
          <p:nvPr/>
        </p:nvSpPr>
        <p:spPr>
          <a:xfrm>
            <a:off x="7543205" y="2298502"/>
            <a:ext cx="6372106" cy="278725"/>
          </a:xfrm>
          <a:prstGeom prst="rect">
            <a:avLst/>
          </a:prstGeom>
          <a:noFill/>
          <a:ln/>
        </p:spPr>
        <p:txBody>
          <a:bodyPr wrap="non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text-align</a:t>
            </a:r>
            <a:r>
              <a:rPr lang="en-US" sz="1400" dirty="0">
                <a:solidFill>
                  <a:srgbClr val="E2E6E9"/>
                </a:solidFill>
                <a:latin typeface="Source Sans 3" pitchFamily="34" charset="0"/>
                <a:ea typeface="Source Sans 3" pitchFamily="34" charset="-122"/>
                <a:cs typeface="Source Sans 3" pitchFamily="34" charset="-120"/>
              </a:rPr>
              <a:t>: Aligns text horizontally (e.g., </a:t>
            </a:r>
            <a:r>
              <a:rPr lang="en-US" sz="1400" dirty="0">
                <a:solidFill>
                  <a:srgbClr val="E2E6E9"/>
                </a:solidFill>
                <a:highlight>
                  <a:srgbClr val="1E1F20"/>
                </a:highlight>
                <a:latin typeface="Consolas" pitchFamily="34" charset="0"/>
                <a:ea typeface="Consolas" pitchFamily="34" charset="-122"/>
                <a:cs typeface="Consolas" pitchFamily="34" charset="-120"/>
              </a:rPr>
              <a:t>left</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center</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right</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9" name="Text 7"/>
          <p:cNvSpPr/>
          <p:nvPr/>
        </p:nvSpPr>
        <p:spPr>
          <a:xfrm>
            <a:off x="7543205" y="2640449"/>
            <a:ext cx="6372106" cy="557451"/>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text-decoration</a:t>
            </a:r>
            <a:r>
              <a:rPr lang="en-US" sz="1400" dirty="0">
                <a:solidFill>
                  <a:srgbClr val="E2E6E9"/>
                </a:solidFill>
                <a:latin typeface="Source Sans 3" pitchFamily="34" charset="0"/>
                <a:ea typeface="Source Sans 3" pitchFamily="34" charset="-122"/>
                <a:cs typeface="Source Sans 3" pitchFamily="34" charset="-120"/>
              </a:rPr>
              <a:t>: Adds or removes decorations like underlines (e.g., </a:t>
            </a:r>
            <a:r>
              <a:rPr lang="en-US" sz="1400" dirty="0">
                <a:solidFill>
                  <a:srgbClr val="E2E6E9"/>
                </a:solidFill>
                <a:highlight>
                  <a:srgbClr val="1E1F20"/>
                </a:highlight>
                <a:latin typeface="Consolas" pitchFamily="34" charset="0"/>
                <a:ea typeface="Consolas" pitchFamily="34" charset="-122"/>
                <a:cs typeface="Consolas" pitchFamily="34" charset="-120"/>
              </a:rPr>
              <a:t>none</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underline</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10" name="Text 8"/>
          <p:cNvSpPr/>
          <p:nvPr/>
        </p:nvSpPr>
        <p:spPr>
          <a:xfrm>
            <a:off x="7543205" y="3261122"/>
            <a:ext cx="6372106" cy="557451"/>
          </a:xfrm>
          <a:prstGeom prst="rect">
            <a:avLst/>
          </a:prstGeom>
          <a:noFill/>
          <a:ln/>
        </p:spPr>
        <p:txBody>
          <a:bodyPr wrap="square" lIns="0" tIns="0" rIns="0" bIns="0" rtlCol="0" anchor="t"/>
          <a:lstStyle/>
          <a:p>
            <a:pPr marL="342900" indent="-342900" algn="l">
              <a:lnSpc>
                <a:spcPts val="2100"/>
              </a:lnSpc>
              <a:buSzPct val="100000"/>
              <a:buChar char="•"/>
            </a:pPr>
            <a:r>
              <a:rPr lang="en-US" sz="1400" dirty="0">
                <a:solidFill>
                  <a:srgbClr val="E2E6E9"/>
                </a:solidFill>
                <a:highlight>
                  <a:srgbClr val="1E1F20"/>
                </a:highlight>
                <a:latin typeface="Consolas" pitchFamily="34" charset="0"/>
                <a:ea typeface="Consolas" pitchFamily="34" charset="-122"/>
                <a:cs typeface="Consolas" pitchFamily="34" charset="-120"/>
              </a:rPr>
              <a:t>text-transform</a:t>
            </a:r>
            <a:r>
              <a:rPr lang="en-US" sz="1400" dirty="0">
                <a:solidFill>
                  <a:srgbClr val="E2E6E9"/>
                </a:solidFill>
                <a:latin typeface="Source Sans 3" pitchFamily="34" charset="0"/>
                <a:ea typeface="Source Sans 3" pitchFamily="34" charset="-122"/>
                <a:cs typeface="Source Sans 3" pitchFamily="34" charset="-120"/>
              </a:rPr>
              <a:t>: Changes the casing of text (e.g., </a:t>
            </a:r>
            <a:r>
              <a:rPr lang="en-US" sz="1400" dirty="0">
                <a:solidFill>
                  <a:srgbClr val="E2E6E9"/>
                </a:solidFill>
                <a:highlight>
                  <a:srgbClr val="1E1F20"/>
                </a:highlight>
                <a:latin typeface="Consolas" pitchFamily="34" charset="0"/>
                <a:ea typeface="Consolas" pitchFamily="34" charset="-122"/>
                <a:cs typeface="Consolas" pitchFamily="34" charset="-120"/>
              </a:rPr>
              <a:t>uppercase</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lowercase</a:t>
            </a:r>
            <a:r>
              <a:rPr lang="en-US" sz="1400" dirty="0">
                <a:solidFill>
                  <a:srgbClr val="E2E6E9"/>
                </a:solidFill>
                <a:latin typeface="Source Sans 3" pitchFamily="34" charset="0"/>
                <a:ea typeface="Source Sans 3" pitchFamily="34" charset="-122"/>
                <a:cs typeface="Source Sans 3"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capitalize</a:t>
            </a:r>
            <a:r>
              <a:rPr lang="en-US" sz="1400" dirty="0">
                <a:solidFill>
                  <a:srgbClr val="E2E6E9"/>
                </a:solidFill>
                <a:latin typeface="Source Sans 3" pitchFamily="34" charset="0"/>
                <a:ea typeface="Source Sans 3" pitchFamily="34" charset="-122"/>
                <a:cs typeface="Source Sans 3" pitchFamily="34" charset="-120"/>
              </a:rPr>
              <a:t>).</a:t>
            </a:r>
            <a:endParaRPr lang="en-US" sz="1400" dirty="0"/>
          </a:p>
        </p:txBody>
      </p:sp>
      <p:sp>
        <p:nvSpPr>
          <p:cNvPr id="11" name="Text 9"/>
          <p:cNvSpPr/>
          <p:nvPr/>
        </p:nvSpPr>
        <p:spPr>
          <a:xfrm>
            <a:off x="722709" y="4152781"/>
            <a:ext cx="2463760" cy="307896"/>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Montserrat Bold" pitchFamily="34" charset="0"/>
                <a:ea typeface="Montserrat Bold" pitchFamily="34" charset="-122"/>
                <a:cs typeface="Montserrat Bold" pitchFamily="34" charset="-120"/>
              </a:rPr>
              <a:t>Example:</a:t>
            </a:r>
            <a:endParaRPr lang="en-US" sz="1900" dirty="0"/>
          </a:p>
        </p:txBody>
      </p:sp>
      <p:sp>
        <p:nvSpPr>
          <p:cNvPr id="12" name="Shape 10"/>
          <p:cNvSpPr/>
          <p:nvPr/>
        </p:nvSpPr>
        <p:spPr>
          <a:xfrm>
            <a:off x="722709" y="4731663"/>
            <a:ext cx="13184981" cy="2982039"/>
          </a:xfrm>
          <a:prstGeom prst="roundRect">
            <a:avLst>
              <a:gd name="adj" fmla="val 909"/>
            </a:avLst>
          </a:prstGeom>
          <a:solidFill>
            <a:srgbClr val="1E1F20"/>
          </a:solidFill>
          <a:ln/>
        </p:spPr>
      </p:sp>
      <p:sp>
        <p:nvSpPr>
          <p:cNvPr id="13" name="Shape 11"/>
          <p:cNvSpPr/>
          <p:nvPr/>
        </p:nvSpPr>
        <p:spPr>
          <a:xfrm>
            <a:off x="713780" y="4731663"/>
            <a:ext cx="13202841" cy="2982039"/>
          </a:xfrm>
          <a:prstGeom prst="roundRect">
            <a:avLst>
              <a:gd name="adj" fmla="val 909"/>
            </a:avLst>
          </a:prstGeom>
          <a:solidFill>
            <a:srgbClr val="1E1F20"/>
          </a:solidFill>
          <a:ln/>
        </p:spPr>
      </p:sp>
      <p:sp>
        <p:nvSpPr>
          <p:cNvPr id="14" name="Text 12"/>
          <p:cNvSpPr/>
          <p:nvPr/>
        </p:nvSpPr>
        <p:spPr>
          <a:xfrm>
            <a:off x="894398" y="4867156"/>
            <a:ext cx="12841605" cy="2711053"/>
          </a:xfrm>
          <a:prstGeom prst="rect">
            <a:avLst/>
          </a:prstGeom>
          <a:noFill/>
          <a:ln/>
        </p:spPr>
        <p:txBody>
          <a:bodyPr wrap="square" lIns="0" tIns="0" rIns="0" bIns="0" rtlCol="0" anchor="t"/>
          <a:lstStyle/>
          <a:p>
            <a:pPr marL="0" indent="0" algn="l">
              <a:lnSpc>
                <a:spcPts val="2100"/>
              </a:lnSpc>
              <a:buNone/>
            </a:pPr>
            <a:r>
              <a:rPr lang="en-US" sz="1400" dirty="0">
                <a:solidFill>
                  <a:srgbClr val="E2E6E9"/>
                </a:solidFill>
                <a:highlight>
                  <a:srgbClr val="1E1F20"/>
                </a:highlight>
                <a:latin typeface="Consolas" pitchFamily="34" charset="0"/>
                <a:ea typeface="Consolas" pitchFamily="34" charset="-122"/>
                <a:cs typeface="Consolas" pitchFamily="34" charset="-120"/>
              </a:rPr>
              <a:t>p {
 font-family: 'Open Sans', sans-serif;
 font-size: 18px;
 font-weight: 400;
</a:t>
            </a:r>
            <a:r>
              <a:rPr lang="en-US" sz="1400" dirty="0" smtClean="0">
                <a:solidFill>
                  <a:srgbClr val="E2E6E9"/>
                </a:solidFill>
                <a:highlight>
                  <a:srgbClr val="1E1F20"/>
                </a:highlight>
                <a:latin typeface="Consolas" pitchFamily="34" charset="0"/>
                <a:ea typeface="Consolas" pitchFamily="34" charset="-122"/>
                <a:cs typeface="Consolas" pitchFamily="34" charset="-120"/>
              </a:rPr>
              <a:t> </a:t>
            </a:r>
            <a:r>
              <a:rPr lang="en-US" sz="1400" dirty="0">
                <a:solidFill>
                  <a:srgbClr val="E2E6E9"/>
                </a:solidFill>
                <a:highlight>
                  <a:srgbClr val="1E1F20"/>
                </a:highlight>
                <a:latin typeface="Consolas" pitchFamily="34" charset="0"/>
                <a:ea typeface="Consolas" pitchFamily="34" charset="-122"/>
                <a:cs typeface="Consolas" pitchFamily="34" charset="-120"/>
              </a:rPr>
              <a:t>text-align: </a:t>
            </a:r>
            <a:r>
              <a:rPr lang="en-US" sz="1400" dirty="0" smtClean="0">
                <a:solidFill>
                  <a:srgbClr val="E2E6E9"/>
                </a:solidFill>
                <a:highlight>
                  <a:srgbClr val="1E1F20"/>
                </a:highlight>
                <a:latin typeface="Consolas" pitchFamily="34" charset="0"/>
                <a:ea typeface="Consolas" pitchFamily="34" charset="-122"/>
                <a:cs typeface="Consolas" pitchFamily="34" charset="-120"/>
              </a:rPr>
              <a:t>center;</a:t>
            </a:r>
            <a:r>
              <a:rPr lang="en-US" sz="1400" dirty="0">
                <a:solidFill>
                  <a:srgbClr val="E2E6E9"/>
                </a:solidFill>
                <a:highlight>
                  <a:srgbClr val="1E1F20"/>
                </a:highlight>
                <a:latin typeface="Consolas" pitchFamily="34" charset="0"/>
                <a:ea typeface="Consolas" pitchFamily="34" charset="-122"/>
                <a:cs typeface="Consolas" pitchFamily="34" charset="-120"/>
              </a:rPr>
              <a:t>
 text-decoration: none;
 text-transform: capitalize;
}
</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438275"/>
            <a:ext cx="7356753" cy="613529"/>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Working with Colours in CSS</a:t>
            </a:r>
            <a:endParaRPr lang="en-US" sz="3850" dirty="0"/>
          </a:p>
        </p:txBody>
      </p:sp>
      <p:sp>
        <p:nvSpPr>
          <p:cNvPr id="3" name="Text 1"/>
          <p:cNvSpPr/>
          <p:nvPr/>
        </p:nvSpPr>
        <p:spPr>
          <a:xfrm>
            <a:off x="863798" y="2483644"/>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Colours are vital for visual appeal and brand identity. CSS offers several ways to define colours, giving you flexibility and control over your design palette.</a:t>
            </a:r>
            <a:endParaRPr lang="en-US" sz="1700" dirty="0"/>
          </a:p>
        </p:txBody>
      </p:sp>
      <p:sp>
        <p:nvSpPr>
          <p:cNvPr id="4" name="Shape 2"/>
          <p:cNvSpPr/>
          <p:nvPr/>
        </p:nvSpPr>
        <p:spPr>
          <a:xfrm>
            <a:off x="863799" y="3374469"/>
            <a:ext cx="6481882" cy="3416737"/>
          </a:xfrm>
          <a:prstGeom prst="roundRect">
            <a:avLst>
              <a:gd name="adj" fmla="val 948"/>
            </a:avLst>
          </a:prstGeom>
          <a:solidFill>
            <a:srgbClr val="303132"/>
          </a:solidFill>
          <a:ln/>
        </p:spPr>
      </p:sp>
      <p:sp>
        <p:nvSpPr>
          <p:cNvPr id="5" name="Shape 3"/>
          <p:cNvSpPr/>
          <p:nvPr/>
        </p:nvSpPr>
        <p:spPr>
          <a:xfrm>
            <a:off x="863798" y="3374469"/>
            <a:ext cx="6451402" cy="1546384"/>
          </a:xfrm>
          <a:prstGeom prst="roundRect">
            <a:avLst>
              <a:gd name="adj" fmla="val 2095"/>
            </a:avLst>
          </a:prstGeom>
          <a:solidFill>
            <a:srgbClr val="303132"/>
          </a:solidFill>
          <a:ln/>
        </p:spPr>
      </p:sp>
      <p:sp>
        <p:nvSpPr>
          <p:cNvPr id="6" name="Text 4"/>
          <p:cNvSpPr/>
          <p:nvPr/>
        </p:nvSpPr>
        <p:spPr>
          <a:xfrm>
            <a:off x="1079659" y="3590330"/>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Hexadecimal (Hex)</a:t>
            </a:r>
            <a:endParaRPr lang="en-US" sz="1900" dirty="0"/>
          </a:p>
        </p:txBody>
      </p:sp>
      <p:sp>
        <p:nvSpPr>
          <p:cNvPr id="7" name="Text 5"/>
          <p:cNvSpPr/>
          <p:nvPr/>
        </p:nvSpPr>
        <p:spPr>
          <a:xfrm>
            <a:off x="1079659" y="4026575"/>
            <a:ext cx="6019681" cy="67841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A six-digit alphanumeric code (e.g., </a:t>
            </a:r>
            <a:r>
              <a:rPr lang="en-US" sz="1700" dirty="0">
                <a:solidFill>
                  <a:srgbClr val="E2E6E9"/>
                </a:solidFill>
                <a:highlight>
                  <a:srgbClr val="1E1F20"/>
                </a:highlight>
                <a:latin typeface="Consolas" pitchFamily="34" charset="0"/>
                <a:ea typeface="Consolas" pitchFamily="34" charset="-122"/>
                <a:cs typeface="Consolas" pitchFamily="34" charset="-120"/>
              </a:rPr>
              <a:t>#RRGGBB</a:t>
            </a:r>
            <a:r>
              <a:rPr lang="en-US" sz="1700" dirty="0">
                <a:solidFill>
                  <a:srgbClr val="E2E6E9"/>
                </a:solidFill>
                <a:latin typeface="Source Sans 3" pitchFamily="34" charset="0"/>
                <a:ea typeface="Source Sans 3" pitchFamily="34" charset="-122"/>
                <a:cs typeface="Source Sans 3" pitchFamily="34" charset="-120"/>
              </a:rPr>
              <a:t>) representing red, green, and blue values. </a:t>
            </a:r>
            <a:r>
              <a:rPr lang="en-US" sz="1700" dirty="0">
                <a:solidFill>
                  <a:srgbClr val="E2E6E9"/>
                </a:solidFill>
                <a:highlight>
                  <a:srgbClr val="1E1F20"/>
                </a:highlight>
                <a:latin typeface="Consolas" pitchFamily="34" charset="0"/>
                <a:ea typeface="Consolas" pitchFamily="34" charset="-122"/>
                <a:cs typeface="Consolas" pitchFamily="34" charset="-120"/>
              </a:rPr>
              <a:t>#FF0000</a:t>
            </a:r>
            <a:r>
              <a:rPr lang="en-US" sz="1700" dirty="0">
                <a:solidFill>
                  <a:srgbClr val="E2E6E9"/>
                </a:solidFill>
                <a:latin typeface="Source Sans 3" pitchFamily="34" charset="0"/>
                <a:ea typeface="Source Sans 3" pitchFamily="34" charset="-122"/>
                <a:cs typeface="Source Sans 3" pitchFamily="34" charset="-120"/>
              </a:rPr>
              <a:t> is red, </a:t>
            </a:r>
            <a:r>
              <a:rPr lang="en-US" sz="1700" dirty="0">
                <a:solidFill>
                  <a:srgbClr val="E2E6E9"/>
                </a:solidFill>
                <a:highlight>
                  <a:srgbClr val="1E1F20"/>
                </a:highlight>
                <a:latin typeface="Consolas" pitchFamily="34" charset="0"/>
                <a:ea typeface="Consolas" pitchFamily="34" charset="-122"/>
                <a:cs typeface="Consolas" pitchFamily="34" charset="-120"/>
              </a:rPr>
              <a:t>#000000</a:t>
            </a:r>
            <a:r>
              <a:rPr lang="en-US" sz="1700" dirty="0">
                <a:solidFill>
                  <a:srgbClr val="E2E6E9"/>
                </a:solidFill>
                <a:latin typeface="Source Sans 3" pitchFamily="34" charset="0"/>
                <a:ea typeface="Source Sans 3" pitchFamily="34" charset="-122"/>
                <a:cs typeface="Source Sans 3" pitchFamily="34" charset="-120"/>
              </a:rPr>
              <a:t> is black.</a:t>
            </a:r>
            <a:endParaRPr lang="en-US" sz="1700" dirty="0"/>
          </a:p>
        </p:txBody>
      </p:sp>
      <p:sp>
        <p:nvSpPr>
          <p:cNvPr id="8" name="Shape 6"/>
          <p:cNvSpPr/>
          <p:nvPr/>
        </p:nvSpPr>
        <p:spPr>
          <a:xfrm>
            <a:off x="7315200" y="3374469"/>
            <a:ext cx="6451402" cy="1546384"/>
          </a:xfrm>
          <a:prstGeom prst="rect">
            <a:avLst/>
          </a:prstGeom>
          <a:solidFill>
            <a:srgbClr val="303132"/>
          </a:solidFill>
          <a:ln/>
        </p:spPr>
      </p:sp>
      <p:sp>
        <p:nvSpPr>
          <p:cNvPr id="9" name="Shape 7"/>
          <p:cNvSpPr/>
          <p:nvPr/>
        </p:nvSpPr>
        <p:spPr>
          <a:xfrm>
            <a:off x="7315200" y="3374469"/>
            <a:ext cx="30480" cy="1546384"/>
          </a:xfrm>
          <a:prstGeom prst="roundRect">
            <a:avLst>
              <a:gd name="adj" fmla="val 106288"/>
            </a:avLst>
          </a:prstGeom>
          <a:solidFill>
            <a:srgbClr val="494A4B"/>
          </a:solidFill>
          <a:ln/>
        </p:spPr>
      </p:sp>
      <p:sp>
        <p:nvSpPr>
          <p:cNvPr id="10" name="Text 8"/>
          <p:cNvSpPr/>
          <p:nvPr/>
        </p:nvSpPr>
        <p:spPr>
          <a:xfrm>
            <a:off x="7531060" y="3590330"/>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RGB</a:t>
            </a:r>
            <a:endParaRPr lang="en-US" sz="1900" dirty="0"/>
          </a:p>
        </p:txBody>
      </p:sp>
      <p:sp>
        <p:nvSpPr>
          <p:cNvPr id="11" name="Text 9"/>
          <p:cNvSpPr/>
          <p:nvPr/>
        </p:nvSpPr>
        <p:spPr>
          <a:xfrm>
            <a:off x="7531060" y="4026575"/>
            <a:ext cx="6019681" cy="66317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Red, Green, Blue values from 0 to 255 (e.g., </a:t>
            </a:r>
            <a:r>
              <a:rPr lang="en-US" sz="1700" dirty="0">
                <a:solidFill>
                  <a:srgbClr val="E2E6E9"/>
                </a:solidFill>
                <a:highlight>
                  <a:srgbClr val="1E1F20"/>
                </a:highlight>
                <a:latin typeface="Consolas" pitchFamily="34" charset="0"/>
                <a:ea typeface="Consolas" pitchFamily="34" charset="-122"/>
                <a:cs typeface="Consolas" pitchFamily="34" charset="-120"/>
              </a:rPr>
              <a:t>rgb(255, 0, 0)</a:t>
            </a:r>
            <a:r>
              <a:rPr lang="en-US" sz="1700" dirty="0">
                <a:solidFill>
                  <a:srgbClr val="E2E6E9"/>
                </a:solidFill>
                <a:latin typeface="Source Sans 3" pitchFamily="34" charset="0"/>
                <a:ea typeface="Source Sans 3" pitchFamily="34" charset="-122"/>
                <a:cs typeface="Source Sans 3" pitchFamily="34" charset="-120"/>
              </a:rPr>
              <a:t> for red). Offers more intuitive control over colour mixing.</a:t>
            </a:r>
            <a:endParaRPr lang="en-US" sz="1700" dirty="0"/>
          </a:p>
        </p:txBody>
      </p:sp>
      <p:sp>
        <p:nvSpPr>
          <p:cNvPr id="12" name="Shape 10"/>
          <p:cNvSpPr/>
          <p:nvPr/>
        </p:nvSpPr>
        <p:spPr>
          <a:xfrm>
            <a:off x="863798" y="4920853"/>
            <a:ext cx="6451402" cy="1870353"/>
          </a:xfrm>
          <a:prstGeom prst="rect">
            <a:avLst/>
          </a:prstGeom>
          <a:solidFill>
            <a:srgbClr val="303132"/>
          </a:solidFill>
          <a:ln/>
        </p:spPr>
      </p:sp>
      <p:sp>
        <p:nvSpPr>
          <p:cNvPr id="13" name="Shape 11"/>
          <p:cNvSpPr/>
          <p:nvPr/>
        </p:nvSpPr>
        <p:spPr>
          <a:xfrm>
            <a:off x="863798" y="4920853"/>
            <a:ext cx="6451402" cy="30480"/>
          </a:xfrm>
          <a:prstGeom prst="roundRect">
            <a:avLst>
              <a:gd name="adj" fmla="val 106288"/>
            </a:avLst>
          </a:prstGeom>
          <a:solidFill>
            <a:srgbClr val="494A4B"/>
          </a:solidFill>
          <a:ln/>
        </p:spPr>
      </p:sp>
      <p:sp>
        <p:nvSpPr>
          <p:cNvPr id="14" name="Text 12"/>
          <p:cNvSpPr/>
          <p:nvPr/>
        </p:nvSpPr>
        <p:spPr>
          <a:xfrm>
            <a:off x="1079659" y="5136713"/>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RGBA</a:t>
            </a:r>
            <a:endParaRPr lang="en-US" sz="1900" dirty="0"/>
          </a:p>
        </p:txBody>
      </p:sp>
      <p:sp>
        <p:nvSpPr>
          <p:cNvPr id="15" name="Text 13"/>
          <p:cNvSpPr/>
          <p:nvPr/>
        </p:nvSpPr>
        <p:spPr>
          <a:xfrm>
            <a:off x="1079659" y="5572958"/>
            <a:ext cx="6019681" cy="98714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Red, Green, Blue, Alpha. Similar to RGB but includes an alpha channel for opacity (e.g., </a:t>
            </a:r>
            <a:r>
              <a:rPr lang="en-US" sz="1700" dirty="0">
                <a:solidFill>
                  <a:srgbClr val="E2E6E9"/>
                </a:solidFill>
                <a:highlight>
                  <a:srgbClr val="1E1F20"/>
                </a:highlight>
                <a:latin typeface="Consolas" pitchFamily="34" charset="0"/>
                <a:ea typeface="Consolas" pitchFamily="34" charset="-122"/>
                <a:cs typeface="Consolas" pitchFamily="34" charset="-120"/>
              </a:rPr>
              <a:t>rgba(255, 0, 0, 0.5)</a:t>
            </a:r>
            <a:r>
              <a:rPr lang="en-US" sz="1700" dirty="0">
                <a:solidFill>
                  <a:srgbClr val="E2E6E9"/>
                </a:solidFill>
                <a:latin typeface="Source Sans 3" pitchFamily="34" charset="0"/>
                <a:ea typeface="Source Sans 3" pitchFamily="34" charset="-122"/>
                <a:cs typeface="Source Sans 3" pitchFamily="34" charset="-120"/>
              </a:rPr>
              <a:t> for 50% opaque red).</a:t>
            </a:r>
            <a:endParaRPr lang="en-US" sz="1700" dirty="0"/>
          </a:p>
        </p:txBody>
      </p:sp>
      <p:sp>
        <p:nvSpPr>
          <p:cNvPr id="17" name="Shape 15"/>
          <p:cNvSpPr/>
          <p:nvPr/>
        </p:nvSpPr>
        <p:spPr>
          <a:xfrm>
            <a:off x="7315200" y="4920853"/>
            <a:ext cx="30480" cy="1870353"/>
          </a:xfrm>
          <a:prstGeom prst="roundRect">
            <a:avLst>
              <a:gd name="adj" fmla="val 106288"/>
            </a:avLst>
          </a:prstGeom>
          <a:solidFill>
            <a:srgbClr val="494A4B"/>
          </a:solidFill>
          <a:ln/>
        </p:spPr>
      </p:sp>
      <p:sp>
        <p:nvSpPr>
          <p:cNvPr id="18" name="Shape 16"/>
          <p:cNvSpPr/>
          <p:nvPr/>
        </p:nvSpPr>
        <p:spPr>
          <a:xfrm>
            <a:off x="7315200" y="4920853"/>
            <a:ext cx="6451402" cy="30480"/>
          </a:xfrm>
          <a:prstGeom prst="roundRect">
            <a:avLst>
              <a:gd name="adj" fmla="val 106288"/>
            </a:avLst>
          </a:prstGeom>
          <a:solidFill>
            <a:srgbClr val="494A4B"/>
          </a:solidFill>
          <a:ln/>
        </p:spPr>
      </p:sp>
      <p:sp>
        <p:nvSpPr>
          <p:cNvPr id="19" name="Text 17"/>
          <p:cNvSpPr/>
          <p:nvPr/>
        </p:nvSpPr>
        <p:spPr>
          <a:xfrm>
            <a:off x="7531060" y="5136713"/>
            <a:ext cx="2454235" cy="306705"/>
          </a:xfrm>
          <a:prstGeom prst="rect">
            <a:avLst/>
          </a:prstGeom>
          <a:noFill/>
          <a:ln/>
        </p:spPr>
        <p:txBody>
          <a:bodyPr wrap="none" lIns="0" tIns="0" rIns="0" bIns="0" rtlCol="0" anchor="t"/>
          <a:lstStyle/>
          <a:p>
            <a:pPr marL="0" indent="0" algn="l">
              <a:lnSpc>
                <a:spcPts val="2400"/>
              </a:lnSpc>
              <a:buNone/>
            </a:pPr>
            <a:endParaRPr lang="en-US" sz="1900" dirty="0"/>
          </a:p>
        </p:txBody>
      </p:sp>
      <p:sp>
        <p:nvSpPr>
          <p:cNvPr id="20" name="Text 18"/>
          <p:cNvSpPr/>
          <p:nvPr/>
        </p:nvSpPr>
        <p:spPr>
          <a:xfrm>
            <a:off x="7531060" y="5572958"/>
            <a:ext cx="6019681" cy="1002387"/>
          </a:xfrm>
          <a:prstGeom prst="rect">
            <a:avLst/>
          </a:prstGeom>
          <a:noFill/>
          <a:ln/>
        </p:spPr>
        <p:txBody>
          <a:bodyPr wrap="square" lIns="0" tIns="0" rIns="0" bIns="0" rtlCol="0" anchor="t"/>
          <a:lstStyle/>
          <a:p>
            <a:pPr marL="0" indent="0" algn="l">
              <a:lnSpc>
                <a:spcPts val="2550"/>
              </a:lnSpc>
              <a:buNone/>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81664"/>
          </a:xfrm>
          <a:prstGeom prst="rect">
            <a:avLst/>
          </a:prstGeom>
        </p:spPr>
      </p:pic>
      <p:sp>
        <p:nvSpPr>
          <p:cNvPr id="3" name="Text 0"/>
          <p:cNvSpPr/>
          <p:nvPr/>
        </p:nvSpPr>
        <p:spPr>
          <a:xfrm>
            <a:off x="602099" y="2532936"/>
            <a:ext cx="5324356" cy="427673"/>
          </a:xfrm>
          <a:prstGeom prst="rect">
            <a:avLst/>
          </a:prstGeom>
          <a:noFill/>
          <a:ln/>
        </p:spPr>
        <p:txBody>
          <a:bodyPr wrap="none" lIns="0" tIns="0" rIns="0" bIns="0" rtlCol="0" anchor="t"/>
          <a:lstStyle/>
          <a:p>
            <a:pPr marL="0" indent="0" algn="l">
              <a:lnSpc>
                <a:spcPts val="3350"/>
              </a:lnSpc>
              <a:buNone/>
            </a:pPr>
            <a:r>
              <a:rPr lang="en-US" sz="2650" b="1" dirty="0">
                <a:solidFill>
                  <a:srgbClr val="FFFFFF"/>
                </a:solidFill>
                <a:latin typeface="Montserrat Bold" pitchFamily="34" charset="0"/>
                <a:ea typeface="Montserrat Bold" pitchFamily="34" charset="-122"/>
                <a:cs typeface="Montserrat Bold" pitchFamily="34" charset="-120"/>
              </a:rPr>
              <a:t>Enhancing with Backgrounds</a:t>
            </a:r>
            <a:endParaRPr lang="en-US" sz="2650" dirty="0"/>
          </a:p>
        </p:txBody>
      </p:sp>
      <p:sp>
        <p:nvSpPr>
          <p:cNvPr id="4" name="Text 1"/>
          <p:cNvSpPr/>
          <p:nvPr/>
        </p:nvSpPr>
        <p:spPr>
          <a:xfrm>
            <a:off x="602099" y="3186351"/>
            <a:ext cx="13426202" cy="225743"/>
          </a:xfrm>
          <a:prstGeom prst="rect">
            <a:avLst/>
          </a:prstGeom>
          <a:noFill/>
          <a:ln/>
        </p:spPr>
        <p:txBody>
          <a:bodyPr wrap="none" lIns="0" tIns="0" rIns="0" bIns="0" rtlCol="0" anchor="t"/>
          <a:lstStyle/>
          <a:p>
            <a:pPr marL="0" indent="0" algn="l">
              <a:lnSpc>
                <a:spcPts val="1750"/>
              </a:lnSpc>
              <a:buNone/>
            </a:pPr>
            <a:r>
              <a:rPr lang="en-US" sz="1150" dirty="0">
                <a:solidFill>
                  <a:srgbClr val="E2E6E9"/>
                </a:solidFill>
                <a:latin typeface="Source Sans 3" pitchFamily="34" charset="0"/>
                <a:ea typeface="Source Sans 3" pitchFamily="34" charset="-122"/>
                <a:cs typeface="Source Sans 3" pitchFamily="34" charset="-120"/>
              </a:rPr>
              <a:t>Backgrounds add depth and visual interest to your web pages. CSS provides powerful properties to control background colours, images, and their behaviour.</a:t>
            </a:r>
            <a:endParaRPr lang="en-US" sz="1150" dirty="0"/>
          </a:p>
        </p:txBody>
      </p:sp>
      <p:sp>
        <p:nvSpPr>
          <p:cNvPr id="5" name="Text 2"/>
          <p:cNvSpPr/>
          <p:nvPr/>
        </p:nvSpPr>
        <p:spPr>
          <a:xfrm>
            <a:off x="602099" y="3716774"/>
            <a:ext cx="6529507" cy="240983"/>
          </a:xfrm>
          <a:prstGeom prst="rect">
            <a:avLst/>
          </a:prstGeom>
          <a:noFill/>
          <a:ln/>
        </p:spPr>
        <p:txBody>
          <a:bodyPr wrap="none" lIns="0" tIns="0" rIns="0" bIns="0" rtlCol="0" anchor="t"/>
          <a:lstStyle/>
          <a:p>
            <a:pPr marL="342900" indent="-342900" algn="l">
              <a:lnSpc>
                <a:spcPts val="1750"/>
              </a:lnSpc>
              <a:buSzPct val="100000"/>
              <a:buChar char="•"/>
            </a:pPr>
            <a:r>
              <a:rPr lang="en-US" sz="1150" dirty="0">
                <a:solidFill>
                  <a:srgbClr val="E2E6E9"/>
                </a:solidFill>
                <a:highlight>
                  <a:srgbClr val="1E1F20"/>
                </a:highlight>
                <a:latin typeface="Consolas" pitchFamily="34" charset="0"/>
                <a:ea typeface="Consolas" pitchFamily="34" charset="-122"/>
                <a:cs typeface="Consolas" pitchFamily="34" charset="-120"/>
              </a:rPr>
              <a:t>background-color</a:t>
            </a:r>
            <a:r>
              <a:rPr lang="en-US" sz="1150" dirty="0">
                <a:solidFill>
                  <a:srgbClr val="E2E6E9"/>
                </a:solidFill>
                <a:latin typeface="Source Sans 3" pitchFamily="34" charset="0"/>
                <a:ea typeface="Source Sans 3" pitchFamily="34" charset="-122"/>
                <a:cs typeface="Source Sans 3" pitchFamily="34" charset="-120"/>
              </a:rPr>
              <a:t>: Sets the solid colour of the background (e.g., </a:t>
            </a:r>
            <a:r>
              <a:rPr lang="en-US" sz="1150" dirty="0">
                <a:solidFill>
                  <a:srgbClr val="E2E6E9"/>
                </a:solidFill>
                <a:highlight>
                  <a:srgbClr val="1E1F20"/>
                </a:highlight>
                <a:latin typeface="Consolas" pitchFamily="34" charset="0"/>
                <a:ea typeface="Consolas" pitchFamily="34" charset="-122"/>
                <a:cs typeface="Consolas" pitchFamily="34" charset="-120"/>
              </a:rPr>
              <a:t>lightgrey</a:t>
            </a:r>
            <a:r>
              <a:rPr lang="en-US" sz="1150" dirty="0">
                <a:solidFill>
                  <a:srgbClr val="E2E6E9"/>
                </a:solidFill>
                <a:latin typeface="Source Sans 3" pitchFamily="34" charset="0"/>
                <a:ea typeface="Source Sans 3" pitchFamily="34" charset="-122"/>
                <a:cs typeface="Source Sans 3" pitchFamily="34" charset="-120"/>
              </a:rPr>
              <a:t>, </a:t>
            </a:r>
            <a:r>
              <a:rPr lang="en-US" sz="1150" dirty="0">
                <a:solidFill>
                  <a:srgbClr val="E2E6E9"/>
                </a:solidFill>
                <a:highlight>
                  <a:srgbClr val="1E1F20"/>
                </a:highlight>
                <a:latin typeface="Consolas" pitchFamily="34" charset="0"/>
                <a:ea typeface="Consolas" pitchFamily="34" charset="-122"/>
                <a:cs typeface="Consolas" pitchFamily="34" charset="-120"/>
              </a:rPr>
              <a:t>#F0F8FF</a:t>
            </a:r>
            <a:r>
              <a:rPr lang="en-US" sz="1150" dirty="0">
                <a:solidFill>
                  <a:srgbClr val="E2E6E9"/>
                </a:solidFill>
                <a:latin typeface="Source Sans 3" pitchFamily="34" charset="0"/>
                <a:ea typeface="Source Sans 3" pitchFamily="34" charset="-122"/>
                <a:cs typeface="Source Sans 3" pitchFamily="34" charset="-120"/>
              </a:rPr>
              <a:t>).</a:t>
            </a:r>
            <a:endParaRPr lang="en-US" sz="1150" dirty="0"/>
          </a:p>
        </p:txBody>
      </p:sp>
      <p:sp>
        <p:nvSpPr>
          <p:cNvPr id="6" name="Text 3"/>
          <p:cNvSpPr/>
          <p:nvPr/>
        </p:nvSpPr>
        <p:spPr>
          <a:xfrm>
            <a:off x="602099" y="4010382"/>
            <a:ext cx="6529507" cy="240983"/>
          </a:xfrm>
          <a:prstGeom prst="rect">
            <a:avLst/>
          </a:prstGeom>
          <a:noFill/>
          <a:ln/>
        </p:spPr>
        <p:txBody>
          <a:bodyPr wrap="none" lIns="0" tIns="0" rIns="0" bIns="0" rtlCol="0" anchor="t"/>
          <a:lstStyle/>
          <a:p>
            <a:pPr marL="342900" indent="-342900" algn="l">
              <a:lnSpc>
                <a:spcPts val="1750"/>
              </a:lnSpc>
              <a:buSzPct val="100000"/>
              <a:buChar char="•"/>
            </a:pPr>
            <a:r>
              <a:rPr lang="en-US" sz="1150" dirty="0">
                <a:solidFill>
                  <a:srgbClr val="E2E6E9"/>
                </a:solidFill>
                <a:highlight>
                  <a:srgbClr val="1E1F20"/>
                </a:highlight>
                <a:latin typeface="Consolas" pitchFamily="34" charset="0"/>
                <a:ea typeface="Consolas" pitchFamily="34" charset="-122"/>
                <a:cs typeface="Consolas" pitchFamily="34" charset="-120"/>
              </a:rPr>
              <a:t>background-image</a:t>
            </a:r>
            <a:r>
              <a:rPr lang="en-US" sz="1150" dirty="0">
                <a:solidFill>
                  <a:srgbClr val="E2E6E9"/>
                </a:solidFill>
                <a:latin typeface="Source Sans 3" pitchFamily="34" charset="0"/>
                <a:ea typeface="Source Sans 3" pitchFamily="34" charset="-122"/>
                <a:cs typeface="Source Sans 3" pitchFamily="34" charset="-120"/>
              </a:rPr>
              <a:t>: Specifies an image to be used as the background (e.g., </a:t>
            </a:r>
            <a:r>
              <a:rPr lang="en-US" sz="1150" dirty="0">
                <a:solidFill>
                  <a:srgbClr val="E2E6E9"/>
                </a:solidFill>
                <a:highlight>
                  <a:srgbClr val="1E1F20"/>
                </a:highlight>
                <a:latin typeface="Consolas" pitchFamily="34" charset="0"/>
                <a:ea typeface="Consolas" pitchFamily="34" charset="-122"/>
                <a:cs typeface="Consolas" pitchFamily="34" charset="-120"/>
              </a:rPr>
              <a:t>url('image.png')</a:t>
            </a:r>
            <a:r>
              <a:rPr lang="en-US" sz="1150" dirty="0">
                <a:solidFill>
                  <a:srgbClr val="E2E6E9"/>
                </a:solidFill>
                <a:latin typeface="Source Sans 3" pitchFamily="34" charset="0"/>
                <a:ea typeface="Source Sans 3" pitchFamily="34" charset="-122"/>
                <a:cs typeface="Source Sans 3" pitchFamily="34" charset="-120"/>
              </a:rPr>
              <a:t>).</a:t>
            </a:r>
            <a:endParaRPr lang="en-US" sz="1150" dirty="0"/>
          </a:p>
        </p:txBody>
      </p:sp>
      <p:sp>
        <p:nvSpPr>
          <p:cNvPr id="7" name="Text 4"/>
          <p:cNvSpPr/>
          <p:nvPr/>
        </p:nvSpPr>
        <p:spPr>
          <a:xfrm>
            <a:off x="602099" y="4303990"/>
            <a:ext cx="6529507" cy="481965"/>
          </a:xfrm>
          <a:prstGeom prst="rect">
            <a:avLst/>
          </a:prstGeom>
          <a:noFill/>
          <a:ln/>
        </p:spPr>
        <p:txBody>
          <a:bodyPr wrap="square" lIns="0" tIns="0" rIns="0" bIns="0" rtlCol="0" anchor="t"/>
          <a:lstStyle/>
          <a:p>
            <a:pPr marL="342900" indent="-342900" algn="l">
              <a:lnSpc>
                <a:spcPts val="1750"/>
              </a:lnSpc>
              <a:buSzPct val="100000"/>
              <a:buChar char="•"/>
            </a:pPr>
            <a:endParaRPr lang="en-US" sz="1150" dirty="0"/>
          </a:p>
        </p:txBody>
      </p:sp>
      <p:sp>
        <p:nvSpPr>
          <p:cNvPr id="8" name="Text 5"/>
          <p:cNvSpPr/>
          <p:nvPr/>
        </p:nvSpPr>
        <p:spPr>
          <a:xfrm>
            <a:off x="7506414" y="3716774"/>
            <a:ext cx="6529507" cy="481965"/>
          </a:xfrm>
          <a:prstGeom prst="rect">
            <a:avLst/>
          </a:prstGeom>
          <a:noFill/>
          <a:ln/>
        </p:spPr>
        <p:txBody>
          <a:bodyPr wrap="square" lIns="0" tIns="0" rIns="0" bIns="0" rtlCol="0" anchor="t"/>
          <a:lstStyle/>
          <a:p>
            <a:pPr marL="342900" indent="-342900" algn="l">
              <a:lnSpc>
                <a:spcPts val="1750"/>
              </a:lnSpc>
              <a:buSzPct val="100000"/>
              <a:buChar char="•"/>
            </a:pPr>
            <a:r>
              <a:rPr lang="en-US" sz="1150" dirty="0">
                <a:solidFill>
                  <a:srgbClr val="E2E6E9"/>
                </a:solidFill>
                <a:highlight>
                  <a:srgbClr val="1E1F20"/>
                </a:highlight>
                <a:latin typeface="Consolas" pitchFamily="34" charset="0"/>
                <a:ea typeface="Consolas" pitchFamily="34" charset="-122"/>
                <a:cs typeface="Consolas" pitchFamily="34" charset="-120"/>
              </a:rPr>
              <a:t>background-position</a:t>
            </a:r>
            <a:r>
              <a:rPr lang="en-US" sz="1150" dirty="0">
                <a:solidFill>
                  <a:srgbClr val="E2E6E9"/>
                </a:solidFill>
                <a:latin typeface="Source Sans 3" pitchFamily="34" charset="0"/>
                <a:ea typeface="Source Sans 3" pitchFamily="34" charset="-122"/>
                <a:cs typeface="Source Sans 3" pitchFamily="34" charset="-120"/>
              </a:rPr>
              <a:t>: Controls the starting position of a background image (e.g., </a:t>
            </a:r>
            <a:r>
              <a:rPr lang="en-US" sz="1150" dirty="0">
                <a:solidFill>
                  <a:srgbClr val="E2E6E9"/>
                </a:solidFill>
                <a:highlight>
                  <a:srgbClr val="1E1F20"/>
                </a:highlight>
                <a:latin typeface="Consolas" pitchFamily="34" charset="0"/>
                <a:ea typeface="Consolas" pitchFamily="34" charset="-122"/>
                <a:cs typeface="Consolas" pitchFamily="34" charset="-120"/>
              </a:rPr>
              <a:t>center top</a:t>
            </a:r>
            <a:r>
              <a:rPr lang="en-US" sz="1150" dirty="0">
                <a:solidFill>
                  <a:srgbClr val="E2E6E9"/>
                </a:solidFill>
                <a:latin typeface="Source Sans 3" pitchFamily="34" charset="0"/>
                <a:ea typeface="Source Sans 3" pitchFamily="34" charset="-122"/>
                <a:cs typeface="Source Sans 3" pitchFamily="34" charset="-120"/>
              </a:rPr>
              <a:t>, </a:t>
            </a:r>
            <a:r>
              <a:rPr lang="en-US" sz="1150" dirty="0">
                <a:solidFill>
                  <a:srgbClr val="E2E6E9"/>
                </a:solidFill>
                <a:highlight>
                  <a:srgbClr val="1E1F20"/>
                </a:highlight>
                <a:latin typeface="Consolas" pitchFamily="34" charset="0"/>
                <a:ea typeface="Consolas" pitchFamily="34" charset="-122"/>
                <a:cs typeface="Consolas" pitchFamily="34" charset="-120"/>
              </a:rPr>
              <a:t>50% 50%</a:t>
            </a:r>
            <a:r>
              <a:rPr lang="en-US" sz="1150" dirty="0">
                <a:solidFill>
                  <a:srgbClr val="E2E6E9"/>
                </a:solidFill>
                <a:latin typeface="Source Sans 3" pitchFamily="34" charset="0"/>
                <a:ea typeface="Source Sans 3" pitchFamily="34" charset="-122"/>
                <a:cs typeface="Source Sans 3" pitchFamily="34" charset="-120"/>
              </a:rPr>
              <a:t>).</a:t>
            </a:r>
            <a:endParaRPr lang="en-US" sz="1150" dirty="0"/>
          </a:p>
        </p:txBody>
      </p:sp>
      <p:sp>
        <p:nvSpPr>
          <p:cNvPr id="9" name="Text 6"/>
          <p:cNvSpPr/>
          <p:nvPr/>
        </p:nvSpPr>
        <p:spPr>
          <a:xfrm>
            <a:off x="7506414" y="4251365"/>
            <a:ext cx="6529507" cy="240983"/>
          </a:xfrm>
          <a:prstGeom prst="rect">
            <a:avLst/>
          </a:prstGeom>
          <a:noFill/>
          <a:ln/>
        </p:spPr>
        <p:txBody>
          <a:bodyPr wrap="none" lIns="0" tIns="0" rIns="0" bIns="0" rtlCol="0" anchor="t"/>
          <a:lstStyle/>
          <a:p>
            <a:pPr marL="342900" indent="-342900" algn="l">
              <a:lnSpc>
                <a:spcPts val="1750"/>
              </a:lnSpc>
              <a:buSzPct val="100000"/>
              <a:buChar char="•"/>
            </a:pPr>
            <a:endParaRPr lang="en-US" sz="1150" dirty="0"/>
          </a:p>
        </p:txBody>
      </p:sp>
      <p:sp>
        <p:nvSpPr>
          <p:cNvPr id="10" name="Text 7"/>
          <p:cNvSpPr/>
          <p:nvPr/>
        </p:nvSpPr>
        <p:spPr>
          <a:xfrm>
            <a:off x="602099" y="5064323"/>
            <a:ext cx="2052757" cy="256580"/>
          </a:xfrm>
          <a:prstGeom prst="rect">
            <a:avLst/>
          </a:prstGeom>
          <a:noFill/>
          <a:ln/>
        </p:spPr>
        <p:txBody>
          <a:bodyPr wrap="none" lIns="0" tIns="0" rIns="0" bIns="0" rtlCol="0" anchor="t"/>
          <a:lstStyle/>
          <a:p>
            <a:pPr marL="0" indent="0" algn="l">
              <a:lnSpc>
                <a:spcPts val="2000"/>
              </a:lnSpc>
              <a:buNone/>
            </a:pPr>
            <a:r>
              <a:rPr lang="en-US" sz="1600" b="1" dirty="0">
                <a:solidFill>
                  <a:srgbClr val="FFFFFF"/>
                </a:solidFill>
                <a:latin typeface="Montserrat Bold" pitchFamily="34" charset="0"/>
                <a:ea typeface="Montserrat Bold" pitchFamily="34" charset="-122"/>
                <a:cs typeface="Montserrat Bold" pitchFamily="34" charset="-120"/>
              </a:rPr>
              <a:t>Example:</a:t>
            </a:r>
            <a:endParaRPr lang="en-US" sz="1600" dirty="0"/>
          </a:p>
        </p:txBody>
      </p:sp>
      <p:sp>
        <p:nvSpPr>
          <p:cNvPr id="11" name="Shape 8"/>
          <p:cNvSpPr/>
          <p:nvPr/>
        </p:nvSpPr>
        <p:spPr>
          <a:xfrm>
            <a:off x="602099" y="5546646"/>
            <a:ext cx="13426202" cy="2031683"/>
          </a:xfrm>
          <a:prstGeom prst="roundRect">
            <a:avLst>
              <a:gd name="adj" fmla="val 1111"/>
            </a:avLst>
          </a:prstGeom>
          <a:solidFill>
            <a:srgbClr val="1E1F20"/>
          </a:solidFill>
          <a:ln/>
        </p:spPr>
      </p:sp>
      <p:sp>
        <p:nvSpPr>
          <p:cNvPr id="12" name="Shape 9"/>
          <p:cNvSpPr/>
          <p:nvPr/>
        </p:nvSpPr>
        <p:spPr>
          <a:xfrm>
            <a:off x="594598" y="5546646"/>
            <a:ext cx="13441204" cy="2031683"/>
          </a:xfrm>
          <a:prstGeom prst="roundRect">
            <a:avLst>
              <a:gd name="adj" fmla="val 1111"/>
            </a:avLst>
          </a:prstGeom>
          <a:solidFill>
            <a:srgbClr val="1E1F20"/>
          </a:solidFill>
          <a:ln/>
        </p:spPr>
      </p:sp>
      <p:sp>
        <p:nvSpPr>
          <p:cNvPr id="13" name="Text 10"/>
          <p:cNvSpPr/>
          <p:nvPr/>
        </p:nvSpPr>
        <p:spPr>
          <a:xfrm>
            <a:off x="745093" y="5659517"/>
            <a:ext cx="13140214" cy="1805940"/>
          </a:xfrm>
          <a:prstGeom prst="rect">
            <a:avLst/>
          </a:prstGeom>
          <a:noFill/>
          <a:ln/>
        </p:spPr>
        <p:txBody>
          <a:bodyPr wrap="square" lIns="0" tIns="0" rIns="0" bIns="0" rtlCol="0" anchor="t"/>
          <a:lstStyle/>
          <a:p>
            <a:pPr marL="0" indent="0" algn="l">
              <a:lnSpc>
                <a:spcPts val="1750"/>
              </a:lnSpc>
              <a:buNone/>
            </a:pPr>
            <a:r>
              <a:rPr lang="en-US" sz="1150" dirty="0">
                <a:solidFill>
                  <a:srgbClr val="E2E6E9"/>
                </a:solidFill>
                <a:highlight>
                  <a:srgbClr val="1E1F20"/>
                </a:highlight>
                <a:latin typeface="Consolas" pitchFamily="34" charset="0"/>
                <a:ea typeface="Consolas" pitchFamily="34" charset="-122"/>
                <a:cs typeface="Consolas" pitchFamily="34" charset="-120"/>
              </a:rPr>
              <a:t>body {
 background-color: #F8F8F8;
 background-image: url('pattern.png');
 </a:t>
            </a:r>
            <a:r>
              <a:rPr lang="en-US" sz="1150" dirty="0" smtClean="0">
                <a:solidFill>
                  <a:srgbClr val="E2E6E9"/>
                </a:solidFill>
                <a:highlight>
                  <a:srgbClr val="1E1F20"/>
                </a:highlight>
                <a:latin typeface="Consolas" pitchFamily="34" charset="0"/>
                <a:ea typeface="Consolas" pitchFamily="34" charset="-122"/>
                <a:cs typeface="Consolas" pitchFamily="34" charset="-120"/>
              </a:rPr>
              <a:t>background-position</a:t>
            </a:r>
            <a:r>
              <a:rPr lang="en-US" sz="1150" dirty="0">
                <a:solidFill>
                  <a:srgbClr val="E2E6E9"/>
                </a:solidFill>
                <a:highlight>
                  <a:srgbClr val="1E1F20"/>
                </a:highlight>
                <a:latin typeface="Consolas" pitchFamily="34" charset="0"/>
                <a:ea typeface="Consolas" pitchFamily="34" charset="-122"/>
                <a:cs typeface="Consolas" pitchFamily="34" charset="-120"/>
              </a:rPr>
              <a:t>: top center;
</a:t>
            </a:r>
            <a:r>
              <a:rPr lang="en-US" sz="1150" dirty="0" smtClean="0">
                <a:solidFill>
                  <a:srgbClr val="E2E6E9"/>
                </a:solidFill>
                <a:highlight>
                  <a:srgbClr val="1E1F20"/>
                </a:highlight>
                <a:latin typeface="Consolas" pitchFamily="34" charset="0"/>
                <a:ea typeface="Consolas" pitchFamily="34" charset="-122"/>
                <a:cs typeface="Consolas" pitchFamily="34" charset="-120"/>
              </a:rPr>
              <a:t>}</a:t>
            </a:r>
            <a:r>
              <a:rPr lang="en-US" sz="1150" dirty="0">
                <a:solidFill>
                  <a:srgbClr val="E2E6E9"/>
                </a:solidFill>
                <a:highlight>
                  <a:srgbClr val="1E1F20"/>
                </a:highlight>
                <a:latin typeface="Consolas" pitchFamily="34" charset="0"/>
                <a:ea typeface="Consolas" pitchFamily="34" charset="-122"/>
                <a:cs typeface="Consolas" pitchFamily="34" charset="-120"/>
              </a:rPr>
              <a:t>
</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1840" y="296942"/>
            <a:ext cx="2458403" cy="30670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Montserrat Bold" pitchFamily="34" charset="0"/>
                <a:ea typeface="Montserrat Bold" pitchFamily="34" charset="-122"/>
                <a:cs typeface="Montserrat Bold" pitchFamily="34" charset="-120"/>
              </a:rPr>
              <a:t>The CSS Box Model</a:t>
            </a:r>
            <a:endParaRPr lang="en-US" sz="1900" dirty="0"/>
          </a:p>
        </p:txBody>
      </p:sp>
      <p:sp>
        <p:nvSpPr>
          <p:cNvPr id="3" name="Text 1"/>
          <p:cNvSpPr/>
          <p:nvPr/>
        </p:nvSpPr>
        <p:spPr>
          <a:xfrm>
            <a:off x="431840" y="819507"/>
            <a:ext cx="13766721"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Every HTML element is essentially a box, and understanding the CSS Box Model is crucial for proper layout and spacing. It defines how elements occupy space on a page.</a:t>
            </a:r>
            <a:endParaRPr lang="en-US" sz="850" dirty="0"/>
          </a:p>
        </p:txBody>
      </p:sp>
      <p:pic>
        <p:nvPicPr>
          <p:cNvPr id="4" name="Image 0" descr="preencoded.png"/>
          <p:cNvPicPr>
            <a:picLocks noChangeAspect="1"/>
          </p:cNvPicPr>
          <p:nvPr/>
        </p:nvPicPr>
        <p:blipFill>
          <a:blip r:embed="rId3"/>
          <a:stretch>
            <a:fillRect/>
          </a:stretch>
        </p:blipFill>
        <p:spPr>
          <a:xfrm>
            <a:off x="431840" y="1102876"/>
            <a:ext cx="13766721" cy="6300311"/>
          </a:xfrm>
          <a:prstGeom prst="rect">
            <a:avLst/>
          </a:prstGeom>
        </p:spPr>
      </p:pic>
      <p:sp>
        <p:nvSpPr>
          <p:cNvPr id="5" name="Text 2"/>
          <p:cNvSpPr/>
          <p:nvPr/>
        </p:nvSpPr>
        <p:spPr>
          <a:xfrm>
            <a:off x="10516038" y="2071012"/>
            <a:ext cx="2768315" cy="345986"/>
          </a:xfrm>
          <a:prstGeom prst="rect">
            <a:avLst/>
          </a:prstGeom>
          <a:noFill/>
          <a:ln/>
        </p:spPr>
        <p:txBody>
          <a:bodyPr wrap="none" lIns="0" tIns="0" rIns="0" bIns="0" rtlCol="0" anchor="t"/>
          <a:lstStyle/>
          <a:p>
            <a:pPr marL="0" indent="0" algn="l">
              <a:lnSpc>
                <a:spcPts val="1500"/>
              </a:lnSpc>
              <a:buNone/>
            </a:pPr>
            <a:r>
              <a:rPr lang="en-US" sz="1200" b="1" dirty="0">
                <a:solidFill>
                  <a:srgbClr val="E2E6E9"/>
                </a:solidFill>
                <a:latin typeface="Montserrat Bold" pitchFamily="34" charset="0"/>
                <a:ea typeface="Montserrat Bold" pitchFamily="34" charset="-122"/>
                <a:cs typeface="Montserrat Bold" pitchFamily="34" charset="-120"/>
              </a:rPr>
              <a:t>Border &amp; Margin</a:t>
            </a:r>
            <a:endParaRPr lang="en-US" sz="1200" dirty="0"/>
          </a:p>
        </p:txBody>
      </p:sp>
      <p:sp>
        <p:nvSpPr>
          <p:cNvPr id="6" name="Text 3"/>
          <p:cNvSpPr/>
          <p:nvPr/>
        </p:nvSpPr>
        <p:spPr>
          <a:xfrm>
            <a:off x="10516038" y="2525278"/>
            <a:ext cx="3356661" cy="304536"/>
          </a:xfrm>
          <a:prstGeom prst="rect">
            <a:avLst/>
          </a:prstGeom>
          <a:noFill/>
          <a:ln/>
        </p:spPr>
        <p:txBody>
          <a:bodyPr wrap="none" lIns="0" tIns="0" rIns="0" bIns="0" rtlCol="0" anchor="t"/>
          <a:lstStyle/>
          <a:p>
            <a:pPr marL="0" indent="0" algn="l">
              <a:lnSpc>
                <a:spcPts val="1350"/>
              </a:lnSpc>
              <a:buNone/>
            </a:pPr>
            <a:r>
              <a:rPr lang="en-US" sz="1050" dirty="0">
                <a:solidFill>
                  <a:srgbClr val="E2E6E9"/>
                </a:solidFill>
                <a:latin typeface="Source Sans 3" pitchFamily="34" charset="0"/>
                <a:ea typeface="Source Sans 3" pitchFamily="34" charset="-122"/>
                <a:cs typeface="Source Sans 3" pitchFamily="34" charset="-120"/>
              </a:rPr>
              <a:t>Border edge and outer spacing</a:t>
            </a:r>
            <a:endParaRPr lang="en-US" sz="1050" dirty="0"/>
          </a:p>
        </p:txBody>
      </p:sp>
      <p:sp>
        <p:nvSpPr>
          <p:cNvPr id="7" name="Text 4"/>
          <p:cNvSpPr/>
          <p:nvPr/>
        </p:nvSpPr>
        <p:spPr>
          <a:xfrm>
            <a:off x="1075005" y="3989588"/>
            <a:ext cx="2768315" cy="345987"/>
          </a:xfrm>
          <a:prstGeom prst="rect">
            <a:avLst/>
          </a:prstGeom>
          <a:noFill/>
          <a:ln/>
        </p:spPr>
        <p:txBody>
          <a:bodyPr wrap="none" lIns="0" tIns="0" rIns="0" bIns="0" rtlCol="0" anchor="t"/>
          <a:lstStyle/>
          <a:p>
            <a:pPr marL="0" indent="0" algn="r">
              <a:lnSpc>
                <a:spcPts val="1500"/>
              </a:lnSpc>
              <a:buNone/>
            </a:pPr>
            <a:r>
              <a:rPr lang="en-US" sz="1200" b="1" dirty="0">
                <a:solidFill>
                  <a:srgbClr val="E2E6E9"/>
                </a:solidFill>
                <a:latin typeface="Montserrat Bold" pitchFamily="34" charset="0"/>
                <a:ea typeface="Montserrat Bold" pitchFamily="34" charset="-122"/>
                <a:cs typeface="Montserrat Bold" pitchFamily="34" charset="-120"/>
              </a:rPr>
              <a:t>Padding</a:t>
            </a:r>
            <a:endParaRPr lang="en-US" sz="1200" dirty="0"/>
          </a:p>
        </p:txBody>
      </p:sp>
      <p:sp>
        <p:nvSpPr>
          <p:cNvPr id="8" name="Text 5"/>
          <p:cNvSpPr/>
          <p:nvPr/>
        </p:nvSpPr>
        <p:spPr>
          <a:xfrm>
            <a:off x="757357" y="4443853"/>
            <a:ext cx="3085963" cy="609072"/>
          </a:xfrm>
          <a:prstGeom prst="rect">
            <a:avLst/>
          </a:prstGeom>
          <a:noFill/>
          <a:ln/>
        </p:spPr>
        <p:txBody>
          <a:bodyPr wrap="square" lIns="0" tIns="0" rIns="0" bIns="0" rtlCol="0" anchor="t"/>
          <a:lstStyle/>
          <a:p>
            <a:pPr marL="0" indent="0" algn="r">
              <a:lnSpc>
                <a:spcPts val="1350"/>
              </a:lnSpc>
              <a:buNone/>
            </a:pPr>
            <a:r>
              <a:rPr lang="en-US" sz="1050" dirty="0">
                <a:solidFill>
                  <a:srgbClr val="E2E6E9"/>
                </a:solidFill>
                <a:latin typeface="Source Sans 3" pitchFamily="34" charset="0"/>
                <a:ea typeface="Source Sans 3" pitchFamily="34" charset="-122"/>
                <a:cs typeface="Source Sans 3" pitchFamily="34" charset="-120"/>
              </a:rPr>
              <a:t>Space between content and border</a:t>
            </a:r>
            <a:endParaRPr lang="en-US" sz="1050" dirty="0"/>
          </a:p>
        </p:txBody>
      </p:sp>
      <p:sp>
        <p:nvSpPr>
          <p:cNvPr id="9" name="Text 6"/>
          <p:cNvSpPr/>
          <p:nvPr/>
        </p:nvSpPr>
        <p:spPr>
          <a:xfrm>
            <a:off x="10516038" y="5211114"/>
            <a:ext cx="2768315" cy="345987"/>
          </a:xfrm>
          <a:prstGeom prst="rect">
            <a:avLst/>
          </a:prstGeom>
          <a:noFill/>
          <a:ln/>
        </p:spPr>
        <p:txBody>
          <a:bodyPr wrap="none" lIns="0" tIns="0" rIns="0" bIns="0" rtlCol="0" anchor="t"/>
          <a:lstStyle/>
          <a:p>
            <a:pPr marL="0" indent="0" algn="l">
              <a:lnSpc>
                <a:spcPts val="1500"/>
              </a:lnSpc>
              <a:buNone/>
            </a:pPr>
            <a:r>
              <a:rPr lang="en-US" sz="1200" b="1" dirty="0">
                <a:solidFill>
                  <a:srgbClr val="E2E6E9"/>
                </a:solidFill>
                <a:latin typeface="Montserrat Bold" pitchFamily="34" charset="0"/>
                <a:ea typeface="Montserrat Bold" pitchFamily="34" charset="-122"/>
                <a:cs typeface="Montserrat Bold" pitchFamily="34" charset="-120"/>
              </a:rPr>
              <a:t>Content</a:t>
            </a:r>
            <a:endParaRPr lang="en-US" sz="1200" dirty="0"/>
          </a:p>
        </p:txBody>
      </p:sp>
      <p:sp>
        <p:nvSpPr>
          <p:cNvPr id="10" name="Text 7"/>
          <p:cNvSpPr/>
          <p:nvPr/>
        </p:nvSpPr>
        <p:spPr>
          <a:xfrm>
            <a:off x="10516038" y="5665381"/>
            <a:ext cx="3356661" cy="304536"/>
          </a:xfrm>
          <a:prstGeom prst="rect">
            <a:avLst/>
          </a:prstGeom>
          <a:noFill/>
          <a:ln/>
        </p:spPr>
        <p:txBody>
          <a:bodyPr wrap="none" lIns="0" tIns="0" rIns="0" bIns="0" rtlCol="0" anchor="t"/>
          <a:lstStyle/>
          <a:p>
            <a:pPr marL="0" indent="0" algn="l">
              <a:lnSpc>
                <a:spcPts val="1350"/>
              </a:lnSpc>
              <a:buNone/>
            </a:pPr>
            <a:r>
              <a:rPr lang="en-US" sz="1050" dirty="0">
                <a:solidFill>
                  <a:srgbClr val="E2E6E9"/>
                </a:solidFill>
                <a:latin typeface="Source Sans 3" pitchFamily="34" charset="0"/>
                <a:ea typeface="Source Sans 3" pitchFamily="34" charset="-122"/>
                <a:cs typeface="Source Sans 3" pitchFamily="34" charset="-120"/>
              </a:rPr>
              <a:t>Text, images inside the element</a:t>
            </a:r>
            <a:endParaRPr lang="en-US" sz="1050" dirty="0"/>
          </a:p>
        </p:txBody>
      </p:sp>
      <p:sp>
        <p:nvSpPr>
          <p:cNvPr id="11" name="Shape 8"/>
          <p:cNvSpPr/>
          <p:nvPr/>
        </p:nvSpPr>
        <p:spPr>
          <a:xfrm>
            <a:off x="431840" y="7686556"/>
            <a:ext cx="6829425" cy="773073"/>
          </a:xfrm>
          <a:prstGeom prst="roundRect">
            <a:avLst>
              <a:gd name="adj" fmla="val 9462"/>
            </a:avLst>
          </a:prstGeom>
          <a:solidFill>
            <a:srgbClr val="111213"/>
          </a:solidFill>
          <a:ln/>
        </p:spPr>
      </p:sp>
      <p:sp>
        <p:nvSpPr>
          <p:cNvPr id="12" name="Shape 9"/>
          <p:cNvSpPr/>
          <p:nvPr/>
        </p:nvSpPr>
        <p:spPr>
          <a:xfrm>
            <a:off x="431840" y="7671316"/>
            <a:ext cx="6829425" cy="60960"/>
          </a:xfrm>
          <a:prstGeom prst="roundRect">
            <a:avLst>
              <a:gd name="adj" fmla="val 26572"/>
            </a:avLst>
          </a:prstGeom>
          <a:solidFill>
            <a:srgbClr val="FFFFFF"/>
          </a:solidFill>
          <a:ln/>
        </p:spPr>
      </p:sp>
      <p:sp>
        <p:nvSpPr>
          <p:cNvPr id="13" name="Shape 10"/>
          <p:cNvSpPr/>
          <p:nvPr/>
        </p:nvSpPr>
        <p:spPr>
          <a:xfrm>
            <a:off x="3684627" y="7524631"/>
            <a:ext cx="323850" cy="323850"/>
          </a:xfrm>
          <a:prstGeom prst="roundRect">
            <a:avLst>
              <a:gd name="adj" fmla="val 282353"/>
            </a:avLst>
          </a:prstGeom>
          <a:solidFill>
            <a:srgbClr val="FFFFFF"/>
          </a:solidFill>
          <a:ln/>
        </p:spPr>
      </p:sp>
      <p:pic>
        <p:nvPicPr>
          <p:cNvPr id="14"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81782" y="7621786"/>
            <a:ext cx="129540" cy="129540"/>
          </a:xfrm>
          <a:prstGeom prst="rect">
            <a:avLst/>
          </a:prstGeom>
        </p:spPr>
      </p:pic>
      <p:sp>
        <p:nvSpPr>
          <p:cNvPr id="15" name="Text 11"/>
          <p:cNvSpPr/>
          <p:nvPr/>
        </p:nvSpPr>
        <p:spPr>
          <a:xfrm>
            <a:off x="554950" y="7956471"/>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Content</a:t>
            </a:r>
            <a:endParaRPr lang="en-US" sz="950" dirty="0"/>
          </a:p>
        </p:txBody>
      </p:sp>
      <p:sp>
        <p:nvSpPr>
          <p:cNvPr id="16" name="Text 12"/>
          <p:cNvSpPr/>
          <p:nvPr/>
        </p:nvSpPr>
        <p:spPr>
          <a:xfrm>
            <a:off x="554950" y="8174593"/>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The actual content of the element, such as text or images.</a:t>
            </a:r>
            <a:endParaRPr lang="en-US" sz="850" dirty="0"/>
          </a:p>
        </p:txBody>
      </p:sp>
      <p:sp>
        <p:nvSpPr>
          <p:cNvPr id="17" name="Shape 13"/>
          <p:cNvSpPr/>
          <p:nvPr/>
        </p:nvSpPr>
        <p:spPr>
          <a:xfrm>
            <a:off x="7369135" y="7686556"/>
            <a:ext cx="6829425" cy="773073"/>
          </a:xfrm>
          <a:prstGeom prst="roundRect">
            <a:avLst>
              <a:gd name="adj" fmla="val 9462"/>
            </a:avLst>
          </a:prstGeom>
          <a:solidFill>
            <a:srgbClr val="111213"/>
          </a:solidFill>
          <a:ln/>
        </p:spPr>
      </p:sp>
      <p:sp>
        <p:nvSpPr>
          <p:cNvPr id="18" name="Shape 14"/>
          <p:cNvSpPr/>
          <p:nvPr/>
        </p:nvSpPr>
        <p:spPr>
          <a:xfrm>
            <a:off x="7369135" y="7671316"/>
            <a:ext cx="6829425" cy="60960"/>
          </a:xfrm>
          <a:prstGeom prst="roundRect">
            <a:avLst>
              <a:gd name="adj" fmla="val 26572"/>
            </a:avLst>
          </a:prstGeom>
          <a:solidFill>
            <a:srgbClr val="FFFFFF"/>
          </a:solidFill>
          <a:ln/>
        </p:spPr>
      </p:sp>
      <p:sp>
        <p:nvSpPr>
          <p:cNvPr id="19" name="Shape 15"/>
          <p:cNvSpPr/>
          <p:nvPr/>
        </p:nvSpPr>
        <p:spPr>
          <a:xfrm>
            <a:off x="10621923" y="7524631"/>
            <a:ext cx="323850" cy="323850"/>
          </a:xfrm>
          <a:prstGeom prst="roundRect">
            <a:avLst>
              <a:gd name="adj" fmla="val 282353"/>
            </a:avLst>
          </a:prstGeom>
          <a:solidFill>
            <a:srgbClr val="FFFFFF"/>
          </a:solidFill>
          <a:ln/>
        </p:spPr>
      </p:sp>
      <p:pic>
        <p:nvPicPr>
          <p:cNvPr id="20"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10719078" y="7621786"/>
            <a:ext cx="129540" cy="129540"/>
          </a:xfrm>
          <a:prstGeom prst="rect">
            <a:avLst/>
          </a:prstGeom>
        </p:spPr>
      </p:pic>
      <p:sp>
        <p:nvSpPr>
          <p:cNvPr id="21" name="Text 16"/>
          <p:cNvSpPr/>
          <p:nvPr/>
        </p:nvSpPr>
        <p:spPr>
          <a:xfrm>
            <a:off x="7492246" y="7956471"/>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Padding</a:t>
            </a:r>
            <a:endParaRPr lang="en-US" sz="950" dirty="0"/>
          </a:p>
        </p:txBody>
      </p:sp>
      <p:sp>
        <p:nvSpPr>
          <p:cNvPr id="22" name="Text 17"/>
          <p:cNvSpPr/>
          <p:nvPr/>
        </p:nvSpPr>
        <p:spPr>
          <a:xfrm>
            <a:off x="7492246" y="8174593"/>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The space between the content and the border of the element. It's inside the border.</a:t>
            </a:r>
            <a:endParaRPr lang="en-US" sz="850" dirty="0"/>
          </a:p>
        </p:txBody>
      </p:sp>
      <p:sp>
        <p:nvSpPr>
          <p:cNvPr id="23" name="Shape 18"/>
          <p:cNvSpPr/>
          <p:nvPr/>
        </p:nvSpPr>
        <p:spPr>
          <a:xfrm>
            <a:off x="431840" y="8729424"/>
            <a:ext cx="6829425" cy="773073"/>
          </a:xfrm>
          <a:prstGeom prst="roundRect">
            <a:avLst>
              <a:gd name="adj" fmla="val 9462"/>
            </a:avLst>
          </a:prstGeom>
          <a:solidFill>
            <a:srgbClr val="111213"/>
          </a:solidFill>
          <a:ln/>
        </p:spPr>
      </p:sp>
      <p:sp>
        <p:nvSpPr>
          <p:cNvPr id="24" name="Shape 19"/>
          <p:cNvSpPr/>
          <p:nvPr/>
        </p:nvSpPr>
        <p:spPr>
          <a:xfrm>
            <a:off x="431840" y="8714184"/>
            <a:ext cx="6829425" cy="60960"/>
          </a:xfrm>
          <a:prstGeom prst="roundRect">
            <a:avLst>
              <a:gd name="adj" fmla="val 26572"/>
            </a:avLst>
          </a:prstGeom>
          <a:solidFill>
            <a:srgbClr val="FFFFFF"/>
          </a:solidFill>
          <a:ln/>
        </p:spPr>
      </p:sp>
      <p:sp>
        <p:nvSpPr>
          <p:cNvPr id="25" name="Shape 20"/>
          <p:cNvSpPr/>
          <p:nvPr/>
        </p:nvSpPr>
        <p:spPr>
          <a:xfrm>
            <a:off x="3684627" y="8567499"/>
            <a:ext cx="323850" cy="323850"/>
          </a:xfrm>
          <a:prstGeom prst="roundRect">
            <a:avLst>
              <a:gd name="adj" fmla="val 282353"/>
            </a:avLst>
          </a:prstGeom>
          <a:solidFill>
            <a:srgbClr val="FFFFFF"/>
          </a:solidFill>
          <a:ln/>
        </p:spPr>
      </p:sp>
      <p:pic>
        <p:nvPicPr>
          <p:cNvPr id="26"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3781782" y="8664654"/>
            <a:ext cx="129540" cy="129540"/>
          </a:xfrm>
          <a:prstGeom prst="rect">
            <a:avLst/>
          </a:prstGeom>
        </p:spPr>
      </p:pic>
      <p:sp>
        <p:nvSpPr>
          <p:cNvPr id="27" name="Text 21"/>
          <p:cNvSpPr/>
          <p:nvPr/>
        </p:nvSpPr>
        <p:spPr>
          <a:xfrm>
            <a:off x="554950" y="8999339"/>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Border</a:t>
            </a:r>
            <a:endParaRPr lang="en-US" sz="950" dirty="0"/>
          </a:p>
        </p:txBody>
      </p:sp>
      <p:sp>
        <p:nvSpPr>
          <p:cNvPr id="28" name="Text 22"/>
          <p:cNvSpPr/>
          <p:nvPr/>
        </p:nvSpPr>
        <p:spPr>
          <a:xfrm>
            <a:off x="554950" y="9217462"/>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A line that goes around the padding and content. It's visible and can have various styles.</a:t>
            </a:r>
            <a:endParaRPr lang="en-US" sz="850" dirty="0"/>
          </a:p>
        </p:txBody>
      </p:sp>
      <p:sp>
        <p:nvSpPr>
          <p:cNvPr id="29" name="Shape 23"/>
          <p:cNvSpPr/>
          <p:nvPr/>
        </p:nvSpPr>
        <p:spPr>
          <a:xfrm>
            <a:off x="7369135" y="8729424"/>
            <a:ext cx="6829425" cy="773073"/>
          </a:xfrm>
          <a:prstGeom prst="roundRect">
            <a:avLst>
              <a:gd name="adj" fmla="val 9462"/>
            </a:avLst>
          </a:prstGeom>
          <a:solidFill>
            <a:srgbClr val="111213"/>
          </a:solidFill>
          <a:ln/>
        </p:spPr>
      </p:sp>
      <p:sp>
        <p:nvSpPr>
          <p:cNvPr id="30" name="Shape 24"/>
          <p:cNvSpPr/>
          <p:nvPr/>
        </p:nvSpPr>
        <p:spPr>
          <a:xfrm>
            <a:off x="7369135" y="8714184"/>
            <a:ext cx="6829425" cy="60960"/>
          </a:xfrm>
          <a:prstGeom prst="roundRect">
            <a:avLst>
              <a:gd name="adj" fmla="val 26572"/>
            </a:avLst>
          </a:prstGeom>
          <a:solidFill>
            <a:srgbClr val="FFFFFF"/>
          </a:solidFill>
          <a:ln/>
        </p:spPr>
      </p:sp>
      <p:sp>
        <p:nvSpPr>
          <p:cNvPr id="31" name="Shape 25"/>
          <p:cNvSpPr/>
          <p:nvPr/>
        </p:nvSpPr>
        <p:spPr>
          <a:xfrm>
            <a:off x="10621923" y="8567499"/>
            <a:ext cx="323850" cy="323850"/>
          </a:xfrm>
          <a:prstGeom prst="roundRect">
            <a:avLst>
              <a:gd name="adj" fmla="val 282353"/>
            </a:avLst>
          </a:prstGeom>
          <a:solidFill>
            <a:srgbClr val="FFFFFF"/>
          </a:solidFill>
          <a:ln/>
        </p:spPr>
      </p:sp>
      <p:pic>
        <p:nvPicPr>
          <p:cNvPr id="32"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10719078" y="8664654"/>
            <a:ext cx="129540" cy="129540"/>
          </a:xfrm>
          <a:prstGeom prst="rect">
            <a:avLst/>
          </a:prstGeom>
        </p:spPr>
      </p:pic>
      <p:sp>
        <p:nvSpPr>
          <p:cNvPr id="33" name="Text 26"/>
          <p:cNvSpPr/>
          <p:nvPr/>
        </p:nvSpPr>
        <p:spPr>
          <a:xfrm>
            <a:off x="7492246" y="8999339"/>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Margin</a:t>
            </a:r>
            <a:endParaRPr lang="en-US" sz="950" dirty="0"/>
          </a:p>
        </p:txBody>
      </p:sp>
      <p:sp>
        <p:nvSpPr>
          <p:cNvPr id="34" name="Text 27"/>
          <p:cNvSpPr/>
          <p:nvPr/>
        </p:nvSpPr>
        <p:spPr>
          <a:xfrm>
            <a:off x="7492246" y="9217462"/>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The space outside the border, separating the element from other elements on the page.</a:t>
            </a:r>
            <a:endParaRPr lang="en-US" sz="850" dirty="0"/>
          </a:p>
        </p:txBody>
      </p:sp>
      <p:sp>
        <p:nvSpPr>
          <p:cNvPr id="35" name="Shape 28"/>
          <p:cNvSpPr/>
          <p:nvPr/>
        </p:nvSpPr>
        <p:spPr>
          <a:xfrm>
            <a:off x="431840" y="9772293"/>
            <a:ext cx="6829425" cy="773073"/>
          </a:xfrm>
          <a:prstGeom prst="roundRect">
            <a:avLst>
              <a:gd name="adj" fmla="val 9462"/>
            </a:avLst>
          </a:prstGeom>
          <a:solidFill>
            <a:srgbClr val="111213"/>
          </a:solidFill>
          <a:ln/>
        </p:spPr>
      </p:sp>
      <p:sp>
        <p:nvSpPr>
          <p:cNvPr id="36" name="Shape 29"/>
          <p:cNvSpPr/>
          <p:nvPr/>
        </p:nvSpPr>
        <p:spPr>
          <a:xfrm>
            <a:off x="431840" y="9757053"/>
            <a:ext cx="6829425" cy="60960"/>
          </a:xfrm>
          <a:prstGeom prst="roundRect">
            <a:avLst>
              <a:gd name="adj" fmla="val 26572"/>
            </a:avLst>
          </a:prstGeom>
          <a:solidFill>
            <a:srgbClr val="FFFFFF"/>
          </a:solidFill>
          <a:ln/>
        </p:spPr>
      </p:sp>
      <p:sp>
        <p:nvSpPr>
          <p:cNvPr id="37" name="Shape 30"/>
          <p:cNvSpPr/>
          <p:nvPr/>
        </p:nvSpPr>
        <p:spPr>
          <a:xfrm>
            <a:off x="3684627" y="9610368"/>
            <a:ext cx="323850" cy="323850"/>
          </a:xfrm>
          <a:prstGeom prst="roundRect">
            <a:avLst>
              <a:gd name="adj" fmla="val 282353"/>
            </a:avLst>
          </a:prstGeom>
          <a:solidFill>
            <a:srgbClr val="FFFFFF"/>
          </a:solidFill>
          <a:ln/>
        </p:spPr>
      </p:sp>
      <p:pic>
        <p:nvPicPr>
          <p:cNvPr id="38" name="Image 5" descr="preencoded.png"/>
          <p:cNvPicPr>
            <a:picLocks noChangeAspect="1"/>
          </p:cNvPicPr>
          <p:nvPr/>
        </p:nvPicPr>
        <p:blipFill>
          <a:blip r:embed="rId4">
            <a:extLst>
              <a:ext uri="{96DAC541-7B7A-43D3-8B79-37D633B846F1}">
                <asvg:svgBlip xmlns:asvg="http://schemas.microsoft.com/office/drawing/2016/SVG/main" xmlns="" r:embed="rId11"/>
              </a:ext>
            </a:extLst>
          </a:blip>
          <a:stretch>
            <a:fillRect/>
          </a:stretch>
        </p:blipFill>
        <p:spPr>
          <a:xfrm>
            <a:off x="3781782" y="9707523"/>
            <a:ext cx="129540" cy="129540"/>
          </a:xfrm>
          <a:prstGeom prst="rect">
            <a:avLst/>
          </a:prstGeom>
        </p:spPr>
      </p:pic>
      <p:sp>
        <p:nvSpPr>
          <p:cNvPr id="39" name="Text 31"/>
          <p:cNvSpPr/>
          <p:nvPr/>
        </p:nvSpPr>
        <p:spPr>
          <a:xfrm>
            <a:off x="554950" y="10042208"/>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Width &amp; Height</a:t>
            </a:r>
            <a:endParaRPr lang="en-US" sz="950" dirty="0"/>
          </a:p>
        </p:txBody>
      </p:sp>
      <p:sp>
        <p:nvSpPr>
          <p:cNvPr id="40" name="Text 32"/>
          <p:cNvSpPr/>
          <p:nvPr/>
        </p:nvSpPr>
        <p:spPr>
          <a:xfrm>
            <a:off x="554950" y="10260330"/>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Dimensions of the content area. Can be set explicitly or be fluid.</a:t>
            </a:r>
            <a:endParaRPr lang="en-US" sz="850" dirty="0"/>
          </a:p>
        </p:txBody>
      </p:sp>
      <p:sp>
        <p:nvSpPr>
          <p:cNvPr id="41" name="Shape 33"/>
          <p:cNvSpPr/>
          <p:nvPr/>
        </p:nvSpPr>
        <p:spPr>
          <a:xfrm>
            <a:off x="7369135" y="9772293"/>
            <a:ext cx="6829425" cy="773073"/>
          </a:xfrm>
          <a:prstGeom prst="roundRect">
            <a:avLst>
              <a:gd name="adj" fmla="val 9462"/>
            </a:avLst>
          </a:prstGeom>
          <a:solidFill>
            <a:srgbClr val="111213"/>
          </a:solidFill>
          <a:ln/>
        </p:spPr>
      </p:sp>
      <p:sp>
        <p:nvSpPr>
          <p:cNvPr id="42" name="Shape 34"/>
          <p:cNvSpPr/>
          <p:nvPr/>
        </p:nvSpPr>
        <p:spPr>
          <a:xfrm>
            <a:off x="7369135" y="9757053"/>
            <a:ext cx="6829425" cy="60960"/>
          </a:xfrm>
          <a:prstGeom prst="roundRect">
            <a:avLst>
              <a:gd name="adj" fmla="val 26572"/>
            </a:avLst>
          </a:prstGeom>
          <a:solidFill>
            <a:srgbClr val="FFFFFF"/>
          </a:solidFill>
          <a:ln/>
        </p:spPr>
      </p:sp>
      <p:sp>
        <p:nvSpPr>
          <p:cNvPr id="43" name="Shape 35"/>
          <p:cNvSpPr/>
          <p:nvPr/>
        </p:nvSpPr>
        <p:spPr>
          <a:xfrm>
            <a:off x="10621923" y="9610368"/>
            <a:ext cx="323850" cy="323850"/>
          </a:xfrm>
          <a:prstGeom prst="roundRect">
            <a:avLst>
              <a:gd name="adj" fmla="val 282353"/>
            </a:avLst>
          </a:prstGeom>
          <a:solidFill>
            <a:srgbClr val="FFFFFF"/>
          </a:solidFill>
          <a:ln/>
        </p:spPr>
      </p:sp>
      <p:pic>
        <p:nvPicPr>
          <p:cNvPr id="44" name="Image 6" descr="preencoded.png"/>
          <p:cNvPicPr>
            <a:picLocks noChangeAspect="1"/>
          </p:cNvPicPr>
          <p:nvPr/>
        </p:nvPicPr>
        <p:blipFill>
          <a:blip r:embed="rId4">
            <a:extLst>
              <a:ext uri="{96DAC541-7B7A-43D3-8B79-37D633B846F1}">
                <asvg:svgBlip xmlns:asvg="http://schemas.microsoft.com/office/drawing/2016/SVG/main" xmlns="" r:embed="rId13"/>
              </a:ext>
            </a:extLst>
          </a:blip>
          <a:stretch>
            <a:fillRect/>
          </a:stretch>
        </p:blipFill>
        <p:spPr>
          <a:xfrm>
            <a:off x="10719078" y="9707523"/>
            <a:ext cx="129540" cy="129540"/>
          </a:xfrm>
          <a:prstGeom prst="rect">
            <a:avLst/>
          </a:prstGeom>
        </p:spPr>
      </p:pic>
      <p:sp>
        <p:nvSpPr>
          <p:cNvPr id="45" name="Text 36"/>
          <p:cNvSpPr/>
          <p:nvPr/>
        </p:nvSpPr>
        <p:spPr>
          <a:xfrm>
            <a:off x="7492246" y="10042208"/>
            <a:ext cx="1227058" cy="153352"/>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Opacity</a:t>
            </a:r>
            <a:endParaRPr lang="en-US" sz="950" dirty="0"/>
          </a:p>
        </p:txBody>
      </p:sp>
      <p:sp>
        <p:nvSpPr>
          <p:cNvPr id="46" name="Text 37"/>
          <p:cNvSpPr/>
          <p:nvPr/>
        </p:nvSpPr>
        <p:spPr>
          <a:xfrm>
            <a:off x="7492246" y="10260330"/>
            <a:ext cx="6583204" cy="161925"/>
          </a:xfrm>
          <a:prstGeom prst="rect">
            <a:avLst/>
          </a:prstGeom>
          <a:noFill/>
          <a:ln/>
        </p:spPr>
        <p:txBody>
          <a:bodyPr wrap="none" lIns="0" tIns="0" rIns="0" bIns="0" rtlCol="0" anchor="t"/>
          <a:lstStyle/>
          <a:p>
            <a:pPr marL="0" indent="0" algn="l">
              <a:lnSpc>
                <a:spcPts val="1250"/>
              </a:lnSpc>
              <a:buNone/>
            </a:pPr>
            <a:r>
              <a:rPr lang="en-US" sz="850" dirty="0">
                <a:solidFill>
                  <a:srgbClr val="E2E6E9"/>
                </a:solidFill>
                <a:latin typeface="Source Sans 3" pitchFamily="34" charset="0"/>
                <a:ea typeface="Source Sans 3" pitchFamily="34" charset="-122"/>
                <a:cs typeface="Source Sans 3" pitchFamily="34" charset="-120"/>
              </a:rPr>
              <a:t>Controls the transparency of the entire element (0 for fully transparent, 1 for fully opaque).</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1321</Words>
  <Application>Microsoft Office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Montserrat Bold</vt:lpstr>
      <vt:lpstr>Source Sans 3</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Saeed</dc:creator>
  <cp:lastModifiedBy>RTX</cp:lastModifiedBy>
  <cp:revision>3</cp:revision>
  <dcterms:created xsi:type="dcterms:W3CDTF">2025-12-08T13:23:22Z</dcterms:created>
  <dcterms:modified xsi:type="dcterms:W3CDTF">2025-12-08T13:57:51Z</dcterms:modified>
</cp:coreProperties>
</file>